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70" r:id="rId8"/>
    <p:sldId id="271" r:id="rId9"/>
    <p:sldId id="272" r:id="rId10"/>
    <p:sldId id="273" r:id="rId11"/>
    <p:sldId id="263" r:id="rId12"/>
    <p:sldId id="275" r:id="rId13"/>
    <p:sldId id="264" r:id="rId14"/>
    <p:sldId id="265" r:id="rId15"/>
    <p:sldId id="266" r:id="rId16"/>
    <p:sldId id="267" r:id="rId17"/>
    <p:sldId id="274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4ED6F790-80D8-41B1-9D8E-A22C715B7548}">
          <p14:sldIdLst>
            <p14:sldId id="257"/>
            <p14:sldId id="258"/>
            <p14:sldId id="259"/>
            <p14:sldId id="260"/>
            <p14:sldId id="261"/>
            <p14:sldId id="262"/>
            <p14:sldId id="270"/>
            <p14:sldId id="271"/>
            <p14:sldId id="272"/>
            <p14:sldId id="273"/>
            <p14:sldId id="263"/>
            <p14:sldId id="275"/>
            <p14:sldId id="264"/>
            <p14:sldId id="265"/>
            <p14:sldId id="266"/>
            <p14:sldId id="26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6246D-6219-41DA-825E-DD8C95E3E380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7CEE8-63B3-4690-8E36-8DDA5A9644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680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A7390F4-8F22-417C-A3C1-D34F11B9CE15}" type="slidenum">
              <a:rPr lang="en-US" sz="1200" b="0" strike="noStrike" spc="-1">
                <a:latin typeface="Times New Roman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07DE0D-9283-4CA1-B00D-9CD5687EDD80}" type="slidenum">
              <a:rPr lang="en-US" sz="1200" b="0" strike="noStrike" spc="-1">
                <a:latin typeface="Times New Roman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C0AA1DF-B232-4108-91F5-4711DFCE02EB}" type="slidenum">
              <a:rPr lang="en-US" sz="1200" b="0" strike="noStrike" spc="-1">
                <a:latin typeface="Times New Roman"/>
              </a:rPr>
              <a:t>15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11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7120B21-FD2F-4949-86B4-7B9441B152F6}" type="slidenum">
              <a:rPr lang="en-US" sz="1200" b="0" strike="noStrike" spc="-1">
                <a:latin typeface="Times New Roman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DB23FEC-B7F4-4688-BFA4-290A24B36277}" type="slidenum">
              <a:rPr lang="en-US" sz="1200" b="0" strike="noStrike" spc="-1">
                <a:latin typeface="Times New Roman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3D48AF8-DCE5-405D-BE34-6ED5CF295F29}" type="slidenum">
              <a:rPr lang="en-US" sz="1200" b="0" strike="noStrike" spc="-1">
                <a:latin typeface="Times New Roman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56A2610-3A97-4CF8-A8B9-B9EA42688A94}" type="slidenum">
              <a:rPr lang="en-US" sz="1200" b="0" strike="noStrike" spc="-1">
                <a:latin typeface="Times New Roman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90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C04EDE1-BE06-483A-BF35-E5419494E47E}" type="slidenum">
              <a:rPr lang="en-US" sz="1200" b="0" strike="noStrike" spc="-1">
                <a:latin typeface="Times New Roman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4C8A1B1-86BE-45DA-934E-F0C87D10175F}" type="slidenum">
              <a:rPr lang="en-US" sz="1200" b="0" strike="noStrike" spc="-1">
                <a:latin typeface="Times New Roman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96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5C68435-34CA-46FF-8481-0DB2288E2C19}" type="slidenum">
              <a:rPr lang="en-US" sz="1200" b="0" strike="noStrike" spc="-1">
                <a:latin typeface="Times New Roman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99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2B74FC0-C51E-4F87-9047-F6584C6659FA}" type="slidenum">
              <a:rPr lang="en-US" sz="1200" b="0" strike="noStrike" spc="-1">
                <a:latin typeface="Times New Roman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02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E98B305-D8CD-4953-AB67-DCA0AF6EEEAC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97732-50AA-2DB9-3260-1B818748C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6ED88E3-BF7F-0CC1-E269-0F63E9F82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8FBF49-23B9-F6CF-18F1-A06B96E7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AE179B-C61F-00AE-D7B5-E0CAEA3E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CF00F6-93EA-166F-5FBB-9E51AB5C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414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A37C8-63C5-61EB-1CB7-ACC52514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B3193-CB61-F6D1-9FFB-8D5AABCBC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C7D5FA-4976-6F18-B2F6-3F5996B5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DD1D3C-D323-3DFE-D562-3FDD98B0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4C286F-1A76-BBB8-56DB-F04F3DE9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05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4271939-C491-EFA4-AA0B-6312A8D1A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C3980E9-5DC9-DBFC-EA5C-3E1A76FC8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69556D-3F38-6727-78E4-7CF433B2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1A7F2B-A29A-51F1-B4A6-55A72DA4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FEE54A-3B74-368F-11E9-C32CABC4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54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667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600" y="1604700"/>
            <a:ext cx="10972500" cy="39771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6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54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667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700"/>
            <a:ext cx="10972500" cy="39771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6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24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76212-0CBC-0A83-0505-4EF14910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CEC6BE-02C9-07A5-1485-948DD5851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BEF7F9-1DC0-65FF-9A29-E18820B9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7760E4-063F-3658-E966-9F2F1E1E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5277A2-2A08-2503-8100-C6CDD65F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716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53525-E711-CE0C-21D1-A7636DBF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40F55A-12EA-E039-9261-9298F8E2E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337EAF5-E6EB-CC72-B2D8-0240A3D8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647B0-12F3-7A51-2A7B-AD3E7CED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80FC96-1E0B-CDAB-B9A9-1338DA66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957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A3B0D-F30E-2EEF-3C40-06BB0B83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46E39A7-47E3-8E0A-6A75-0375D5DBC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4988A88-D149-29F2-7B65-4351A5F38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08F7EF6-68EB-A023-3C42-E29B3654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8D8A8D-8CB8-F5A8-DE4D-1036A76E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DE40609-58D2-0CAB-DC0B-613C965C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9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8D4E9-181E-88B5-159F-8A65B78D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0180EC-AEFE-2C17-D761-D2608E4D7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EE469A9-AC20-D14C-0535-87B8379C2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7DFE445-7A4C-4BE4-D75B-6A06915BD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DC3E302-9586-D923-31BA-6C3AB6938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30029DA-67EF-2119-B938-EE4C4808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6D128A0-7528-2340-8083-350C026F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87FBB1-18F5-134D-0498-D931B9D7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625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DECA4-A1F2-296F-55FD-4C82425DF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9D7F10F-101E-F3A5-B861-7EE57D41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0523914-6182-8DE6-4814-3730CFC3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191DC5F-78DB-D50F-2167-CF4EA561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414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E97F3D-38BB-F8D3-A239-DAB1859E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3E58625-F6C4-3301-6DFE-2C95E82D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5CF1EA6-18B5-9409-4D5F-45189645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413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7CD2F-C71F-09B7-0DEE-17E25A30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64FA4F8-E3ED-511F-0EDF-79C37D32A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080C9E-F599-F1E3-5F6B-D066DC3C3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61B949-0E4A-D9FC-D59E-5785EEA4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22B9ED-A4A2-376F-C5BA-B6879073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4BF355-7CBC-5DBD-0332-68F6668B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5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5BC35-212B-9A08-AB91-1870F83C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B57803F-BC6A-AF13-1702-116D202BA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016227-FA14-037F-7CF4-CB66A1FCB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00D379-8779-FA82-6C3F-B8260B33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BECEBE7-1753-D637-B8B8-27DA66B0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77F378-829D-6177-CD6D-09B4DEA5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929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5883BBB-8630-C2FA-2B48-C884D9D1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2E3E06-614B-5843-D50B-CB5B5D8A2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CC3B6E-B2C4-DB6F-2270-C69D2F44B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088505-F385-4ED0-9070-AC687712BF7E}" type="datetimeFigureOut">
              <a:rPr lang="uk-UA" smtClean="0"/>
              <a:t>23.09.2025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0130EA6-70F0-04BA-C378-E1C28FF7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381E89-1534-5BBD-DE64-3F194ECE0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2ACC36-3A4C-48A7-8EFD-5DFE3EC3BFF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977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5" name="Rectangle 50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8" name="Image 0" descr="preencoded.png"/>
          <p:cNvPicPr/>
          <p:nvPr/>
        </p:nvPicPr>
        <p:blipFill>
          <a:blip r:embed="rId3"/>
          <a:srcRect t="62420" b="3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507" name="Rectangle 50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Text 0"/>
          <p:cNvSpPr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5200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Штучний інтелект (ШІ) та його потенційне використання в геологічних науках</a:t>
            </a:r>
          </a:p>
        </p:txBody>
      </p:sp>
      <p:sp>
        <p:nvSpPr>
          <p:cNvPr id="500" name="Text 1"/>
          <p:cNvSpPr/>
          <p:nvPr/>
        </p:nvSpPr>
        <p:spPr>
          <a:xfrm>
            <a:off x="1100051" y="4072043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en-US" sz="2400" spc="-1">
                <a:solidFill>
                  <a:srgbClr val="FFFFFF"/>
                </a:solidFill>
              </a:rPr>
              <a:t>Огляд, методи та можливості для дослідників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 0"/>
          <p:cNvSpPr/>
          <p:nvPr/>
        </p:nvSpPr>
        <p:spPr>
          <a:xfrm>
            <a:off x="661500" y="789900"/>
            <a:ext cx="5734200" cy="58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4625"/>
              </a:lnSpc>
              <a:tabLst>
                <a:tab pos="0" algn="l"/>
              </a:tabLst>
            </a:pPr>
            <a:r>
              <a:rPr lang="en-US" sz="3708" spc="-1">
                <a:solidFill>
                  <a:srgbClr val="F7F7F8"/>
                </a:solidFill>
                <a:latin typeface="DM Sans Medium"/>
                <a:ea typeface="DM Sans Medium"/>
              </a:rPr>
              <a:t>Як ШІ допомагає вченим</a:t>
            </a:r>
            <a:endParaRPr lang="en-US" sz="3708" spc="-1">
              <a:latin typeface="Arial"/>
            </a:endParaRPr>
          </a:p>
        </p:txBody>
      </p:sp>
      <p:pic>
        <p:nvPicPr>
          <p:cNvPr id="558" name="Image 0" descr="preencoded.png"/>
          <p:cNvPicPr/>
          <p:nvPr/>
        </p:nvPicPr>
        <p:blipFill>
          <a:blip r:embed="rId3"/>
          <a:stretch/>
        </p:blipFill>
        <p:spPr>
          <a:xfrm>
            <a:off x="661500" y="2598600"/>
            <a:ext cx="471000" cy="471000"/>
          </a:xfrm>
          <a:prstGeom prst="rect">
            <a:avLst/>
          </a:prstGeom>
          <a:ln w="0">
            <a:noFill/>
          </a:ln>
        </p:spPr>
      </p:pic>
      <p:sp>
        <p:nvSpPr>
          <p:cNvPr id="559" name="Text 1"/>
          <p:cNvSpPr/>
          <p:nvPr/>
        </p:nvSpPr>
        <p:spPr>
          <a:xfrm>
            <a:off x="1370100" y="2560800"/>
            <a:ext cx="29907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Аналіз та переклад статей</a:t>
            </a:r>
            <a:endParaRPr lang="en-US" sz="1833" spc="-1">
              <a:latin typeface="Arial"/>
            </a:endParaRPr>
          </a:p>
        </p:txBody>
      </p:sp>
      <p:sp>
        <p:nvSpPr>
          <p:cNvPr id="560" name="Text 2"/>
          <p:cNvSpPr/>
          <p:nvPr/>
        </p:nvSpPr>
        <p:spPr>
          <a:xfrm>
            <a:off x="1370100" y="2969400"/>
            <a:ext cx="46062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Узагальнення, виділення ключових слів, переклад, створення коротких оглядів.</a:t>
            </a:r>
            <a:endParaRPr lang="en-US" sz="1458" spc="-1">
              <a:latin typeface="Arial"/>
            </a:endParaRPr>
          </a:p>
        </p:txBody>
      </p:sp>
      <p:pic>
        <p:nvPicPr>
          <p:cNvPr id="561" name="Image 1" descr="preencoded.png"/>
          <p:cNvPicPr/>
          <p:nvPr/>
        </p:nvPicPr>
        <p:blipFill>
          <a:blip r:embed="rId4"/>
          <a:stretch/>
        </p:blipFill>
        <p:spPr>
          <a:xfrm>
            <a:off x="6214200" y="2598600"/>
            <a:ext cx="471000" cy="471000"/>
          </a:xfrm>
          <a:prstGeom prst="rect">
            <a:avLst/>
          </a:prstGeom>
          <a:ln w="0">
            <a:noFill/>
          </a:ln>
        </p:spPr>
      </p:pic>
      <p:sp>
        <p:nvSpPr>
          <p:cNvPr id="562" name="Text 3"/>
          <p:cNvSpPr/>
          <p:nvPr/>
        </p:nvSpPr>
        <p:spPr>
          <a:xfrm>
            <a:off x="6922800" y="2530800"/>
            <a:ext cx="23613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Збір даних</a:t>
            </a:r>
            <a:endParaRPr lang="en-US" sz="1833" spc="-1">
              <a:latin typeface="Arial"/>
            </a:endParaRPr>
          </a:p>
        </p:txBody>
      </p:sp>
      <p:sp>
        <p:nvSpPr>
          <p:cNvPr id="563" name="Text 4"/>
          <p:cNvSpPr/>
          <p:nvPr/>
        </p:nvSpPr>
        <p:spPr>
          <a:xfrm>
            <a:off x="6922800" y="2879400"/>
            <a:ext cx="46062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Автоматизований збір, інтеграція датчиків, збір через інтернет або на основі відібраних статей.</a:t>
            </a:r>
            <a:endParaRPr lang="en-US" sz="1458" spc="-1">
              <a:latin typeface="Arial"/>
            </a:endParaRPr>
          </a:p>
        </p:txBody>
      </p:sp>
      <p:pic>
        <p:nvPicPr>
          <p:cNvPr id="564" name="Image 2" descr="preencoded.png"/>
          <p:cNvPicPr/>
          <p:nvPr/>
        </p:nvPicPr>
        <p:blipFill>
          <a:blip r:embed="rId5"/>
          <a:stretch/>
        </p:blipFill>
        <p:spPr>
          <a:xfrm>
            <a:off x="661500" y="4102200"/>
            <a:ext cx="471000" cy="471000"/>
          </a:xfrm>
          <a:prstGeom prst="rect">
            <a:avLst/>
          </a:prstGeom>
          <a:ln w="0">
            <a:noFill/>
          </a:ln>
        </p:spPr>
      </p:pic>
      <p:sp>
        <p:nvSpPr>
          <p:cNvPr id="565" name="Text 5"/>
          <p:cNvSpPr/>
          <p:nvPr/>
        </p:nvSpPr>
        <p:spPr>
          <a:xfrm>
            <a:off x="1370100" y="4214400"/>
            <a:ext cx="23613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Очищення даних</a:t>
            </a:r>
            <a:endParaRPr lang="en-US" sz="1833" spc="-1">
              <a:latin typeface="Arial"/>
            </a:endParaRPr>
          </a:p>
        </p:txBody>
      </p:sp>
      <p:sp>
        <p:nvSpPr>
          <p:cNvPr id="566" name="Text 6"/>
          <p:cNvSpPr/>
          <p:nvPr/>
        </p:nvSpPr>
        <p:spPr>
          <a:xfrm>
            <a:off x="1370100" y="4623300"/>
            <a:ext cx="46062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Видалення шуму, заповнення пропущених значень, форматування, конвертація.</a:t>
            </a:r>
            <a:endParaRPr lang="en-US" sz="1458" spc="-1">
              <a:latin typeface="Arial"/>
            </a:endParaRPr>
          </a:p>
        </p:txBody>
      </p:sp>
      <p:pic>
        <p:nvPicPr>
          <p:cNvPr id="567" name="Image 3" descr="preencoded.png"/>
          <p:cNvPicPr/>
          <p:nvPr/>
        </p:nvPicPr>
        <p:blipFill>
          <a:blip r:embed="rId6"/>
          <a:stretch/>
        </p:blipFill>
        <p:spPr>
          <a:xfrm>
            <a:off x="6214200" y="4102200"/>
            <a:ext cx="471000" cy="471000"/>
          </a:xfrm>
          <a:prstGeom prst="rect">
            <a:avLst/>
          </a:prstGeom>
          <a:ln w="0">
            <a:noFill/>
          </a:ln>
        </p:spPr>
      </p:pic>
      <p:sp>
        <p:nvSpPr>
          <p:cNvPr id="568" name="Text 7"/>
          <p:cNvSpPr/>
          <p:nvPr/>
        </p:nvSpPr>
        <p:spPr>
          <a:xfrm>
            <a:off x="6922800" y="4214400"/>
            <a:ext cx="34710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Візуалізація та прогнозування</a:t>
            </a:r>
            <a:endParaRPr lang="en-US" sz="1833" spc="-1">
              <a:latin typeface="Arial"/>
            </a:endParaRPr>
          </a:p>
        </p:txBody>
      </p:sp>
      <p:sp>
        <p:nvSpPr>
          <p:cNvPr id="569" name="Text 8"/>
          <p:cNvSpPr/>
          <p:nvPr/>
        </p:nvSpPr>
        <p:spPr>
          <a:xfrm>
            <a:off x="6922800" y="4623300"/>
            <a:ext cx="46062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Перетворення даних на графіку, прогнозування змін.</a:t>
            </a:r>
            <a:endParaRPr lang="en-US" sz="1458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 0"/>
          <p:cNvSpPr/>
          <p:nvPr/>
        </p:nvSpPr>
        <p:spPr>
          <a:xfrm>
            <a:off x="1360650" y="653400"/>
            <a:ext cx="9469200" cy="58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4625"/>
              </a:lnSpc>
              <a:tabLst>
                <a:tab pos="0" algn="l"/>
              </a:tabLst>
            </a:pPr>
            <a:r>
              <a:rPr lang="en-US" sz="3708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Безкоштовні</a:t>
            </a:r>
            <a:r>
              <a:rPr lang="en-US" sz="3708" spc="-1" dirty="0">
                <a:solidFill>
                  <a:srgbClr val="F7F7F8"/>
                </a:solidFill>
                <a:latin typeface="DM Sans Medium"/>
                <a:ea typeface="DM Sans Medium"/>
              </a:rPr>
              <a:t> ШІ-</a:t>
            </a:r>
            <a:r>
              <a:rPr lang="en-US" sz="3708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інструменти</a:t>
            </a:r>
            <a:r>
              <a:rPr lang="en-US" sz="3708" spc="-1" dirty="0">
                <a:solidFill>
                  <a:srgbClr val="F7F7F8"/>
                </a:solidFill>
                <a:latin typeface="DM Sans Medium"/>
                <a:ea typeface="DM Sans Medium"/>
              </a:rPr>
              <a:t> </a:t>
            </a:r>
            <a:r>
              <a:rPr lang="en-US" sz="3708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для</a:t>
            </a:r>
            <a:r>
              <a:rPr lang="en-US" sz="3708" spc="-1" dirty="0">
                <a:solidFill>
                  <a:srgbClr val="F7F7F8"/>
                </a:solidFill>
                <a:latin typeface="DM Sans Medium"/>
                <a:ea typeface="DM Sans Medium"/>
              </a:rPr>
              <a:t> </a:t>
            </a:r>
            <a:r>
              <a:rPr lang="en-US" sz="3708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вчених</a:t>
            </a:r>
            <a:endParaRPr lang="en-US" sz="3708" spc="-1" dirty="0">
              <a:latin typeface="Arial"/>
            </a:endParaRPr>
          </a:p>
        </p:txBody>
      </p:sp>
      <p:sp>
        <p:nvSpPr>
          <p:cNvPr id="571" name="Text 1"/>
          <p:cNvSpPr/>
          <p:nvPr/>
        </p:nvSpPr>
        <p:spPr>
          <a:xfrm>
            <a:off x="661500" y="1761000"/>
            <a:ext cx="108675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Ці інструменти забезпечують доступну точку входу для дослідників, які прагнуть інтегрувати ШІ у свою роботу, дозволяючи їм експериментувати та застосовувати потужні методи ШІ без значних інвестицій.</a:t>
            </a:r>
            <a:endParaRPr lang="en-US" sz="1458" spc="-1">
              <a:latin typeface="Arial"/>
            </a:endParaRPr>
          </a:p>
        </p:txBody>
      </p:sp>
      <p:sp>
        <p:nvSpPr>
          <p:cNvPr id="572" name="Shape 2"/>
          <p:cNvSpPr/>
          <p:nvPr/>
        </p:nvSpPr>
        <p:spPr>
          <a:xfrm>
            <a:off x="661500" y="2578500"/>
            <a:ext cx="5338500" cy="1389900"/>
          </a:xfrm>
          <a:prstGeom prst="roundRect">
            <a:avLst>
              <a:gd name="adj" fmla="val 2038"/>
            </a:avLst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73" name="Text 3"/>
          <p:cNvSpPr/>
          <p:nvPr/>
        </p:nvSpPr>
        <p:spPr>
          <a:xfrm>
            <a:off x="850500" y="2767500"/>
            <a:ext cx="23613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ChatGPT, Grok, Gemini, Claude</a:t>
            </a:r>
            <a:endParaRPr lang="en-US" sz="1833" spc="-1">
              <a:latin typeface="Arial"/>
            </a:endParaRPr>
          </a:p>
        </p:txBody>
      </p:sp>
      <p:sp>
        <p:nvSpPr>
          <p:cNvPr id="574" name="Text 4"/>
          <p:cNvSpPr/>
          <p:nvPr/>
        </p:nvSpPr>
        <p:spPr>
          <a:xfrm>
            <a:off x="850500" y="3026100"/>
            <a:ext cx="4960500" cy="3009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Аналіз тексту, Q&amp;A, переклад, генерація ідей, </a:t>
            </a:r>
            <a:endParaRPr lang="en-US" sz="1458" spc="-1">
              <a:latin typeface="Arial"/>
            </a:endParaRPr>
          </a:p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пошук Інформаці, розвязок простих задач, </a:t>
            </a:r>
            <a:endParaRPr lang="en-US" sz="1458" spc="-1">
              <a:latin typeface="Arial"/>
            </a:endParaRPr>
          </a:p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навчання, та ін.</a:t>
            </a:r>
            <a:endParaRPr lang="en-US" sz="1458" spc="-1">
              <a:latin typeface="Arial"/>
            </a:endParaRPr>
          </a:p>
        </p:txBody>
      </p:sp>
      <p:sp>
        <p:nvSpPr>
          <p:cNvPr id="575" name="Shape 5"/>
          <p:cNvSpPr/>
          <p:nvPr/>
        </p:nvSpPr>
        <p:spPr>
          <a:xfrm>
            <a:off x="6190500" y="2578500"/>
            <a:ext cx="5338500" cy="1389900"/>
          </a:xfrm>
          <a:prstGeom prst="roundRect">
            <a:avLst>
              <a:gd name="adj" fmla="val 2038"/>
            </a:avLst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76" name="Text 6"/>
          <p:cNvSpPr/>
          <p:nvPr/>
        </p:nvSpPr>
        <p:spPr>
          <a:xfrm>
            <a:off x="6379500" y="2767500"/>
            <a:ext cx="23613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Google Colab</a:t>
            </a:r>
            <a:endParaRPr lang="en-US" sz="1833" spc="-1">
              <a:latin typeface="Arial"/>
            </a:endParaRPr>
          </a:p>
        </p:txBody>
      </p:sp>
      <p:sp>
        <p:nvSpPr>
          <p:cNvPr id="577" name="Text 7"/>
          <p:cNvSpPr/>
          <p:nvPr/>
        </p:nvSpPr>
        <p:spPr>
          <a:xfrm>
            <a:off x="6379500" y="3176100"/>
            <a:ext cx="49605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Безкоштовне хмарне середовище Python/ML, ідеальне для навчання моделей.</a:t>
            </a:r>
            <a:endParaRPr lang="en-US" sz="1458" spc="-1">
              <a:latin typeface="Arial"/>
            </a:endParaRPr>
          </a:p>
        </p:txBody>
      </p:sp>
      <p:sp>
        <p:nvSpPr>
          <p:cNvPr id="578" name="Shape 8"/>
          <p:cNvSpPr/>
          <p:nvPr/>
        </p:nvSpPr>
        <p:spPr>
          <a:xfrm>
            <a:off x="661500" y="4159200"/>
            <a:ext cx="5338500" cy="1389900"/>
          </a:xfrm>
          <a:prstGeom prst="roundRect">
            <a:avLst>
              <a:gd name="adj" fmla="val 2038"/>
            </a:avLst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79" name="Text 9"/>
          <p:cNvSpPr/>
          <p:nvPr/>
        </p:nvSpPr>
        <p:spPr>
          <a:xfrm>
            <a:off x="850500" y="4348200"/>
            <a:ext cx="24357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TensorFlow &amp; PyTorch</a:t>
            </a:r>
            <a:endParaRPr lang="en-US" sz="1833" spc="-1">
              <a:latin typeface="Arial"/>
            </a:endParaRPr>
          </a:p>
        </p:txBody>
      </p:sp>
      <p:sp>
        <p:nvSpPr>
          <p:cNvPr id="580" name="Text 10"/>
          <p:cNvSpPr/>
          <p:nvPr/>
        </p:nvSpPr>
        <p:spPr>
          <a:xfrm>
            <a:off x="850500" y="4756800"/>
            <a:ext cx="49605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Відкриті фреймворки ML для розробки складних нейронних мереж.</a:t>
            </a:r>
            <a:endParaRPr lang="en-US" sz="1458" spc="-1">
              <a:latin typeface="Arial"/>
            </a:endParaRPr>
          </a:p>
        </p:txBody>
      </p:sp>
      <p:sp>
        <p:nvSpPr>
          <p:cNvPr id="581" name="Shape 11"/>
          <p:cNvSpPr/>
          <p:nvPr/>
        </p:nvSpPr>
        <p:spPr>
          <a:xfrm>
            <a:off x="6190500" y="4159200"/>
            <a:ext cx="5338500" cy="1389900"/>
          </a:xfrm>
          <a:prstGeom prst="roundRect">
            <a:avLst>
              <a:gd name="adj" fmla="val 2038"/>
            </a:avLst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82" name="Text 12"/>
          <p:cNvSpPr/>
          <p:nvPr/>
        </p:nvSpPr>
        <p:spPr>
          <a:xfrm>
            <a:off x="6379500" y="4348200"/>
            <a:ext cx="2361300" cy="293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D6D9D7"/>
                </a:solidFill>
                <a:latin typeface="DM Sans Medium"/>
                <a:ea typeface="DM Sans Medium"/>
              </a:rPr>
              <a:t>QGIS з плагінами ШІ</a:t>
            </a:r>
            <a:endParaRPr lang="en-US" sz="1833" spc="-1">
              <a:latin typeface="Arial"/>
            </a:endParaRPr>
          </a:p>
        </p:txBody>
      </p:sp>
      <p:sp>
        <p:nvSpPr>
          <p:cNvPr id="583" name="Text 13"/>
          <p:cNvSpPr/>
          <p:nvPr/>
        </p:nvSpPr>
        <p:spPr>
          <a:xfrm>
            <a:off x="6379500" y="4756800"/>
            <a:ext cx="4960500" cy="60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Геопросторовий аналіз та візуалізація, розширена можливостями ШІ.</a:t>
            </a:r>
            <a:endParaRPr lang="en-US" sz="1458" spc="-1">
              <a:latin typeface="Arial"/>
            </a:endParaRPr>
          </a:p>
        </p:txBody>
      </p:sp>
      <p:sp>
        <p:nvSpPr>
          <p:cNvPr id="584" name="Text 14"/>
          <p:cNvSpPr/>
          <p:nvPr/>
        </p:nvSpPr>
        <p:spPr>
          <a:xfrm>
            <a:off x="661500" y="5763300"/>
            <a:ext cx="10867500" cy="3009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Додаткові інструменти: Orange Data Mining, Scikit-learn, Hugging Face Models</a:t>
            </a:r>
            <a:endParaRPr lang="en-US" sz="1458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56808443950 (1)">
            <a:hlinkClick r:id="" action="ppaction://media"/>
            <a:extLst>
              <a:ext uri="{FF2B5EF4-FFF2-40B4-BE49-F238E27FC236}">
                <a16:creationId xmlns:a16="http://schemas.microsoft.com/office/drawing/2014/main" id="{55144B0B-BA37-456D-8CE3-11FDA3883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213" y="1143000"/>
            <a:ext cx="7315200" cy="4572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85E6F8EC-2993-E930-045B-A206F431CE1A}"/>
              </a:ext>
            </a:extLst>
          </p:cNvPr>
          <p:cNvSpPr/>
          <p:nvPr/>
        </p:nvSpPr>
        <p:spPr>
          <a:xfrm>
            <a:off x="1361400" y="352868"/>
            <a:ext cx="9469200" cy="58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algn="ctr">
              <a:lnSpc>
                <a:spcPts val="4625"/>
              </a:lnSpc>
              <a:tabLst>
                <a:tab pos="0" algn="l"/>
              </a:tabLst>
            </a:pPr>
            <a:r>
              <a:rPr lang="uk-UA" sz="3708" spc="-1" dirty="0">
                <a:solidFill>
                  <a:srgbClr val="F7F7F8"/>
                </a:solidFill>
                <a:latin typeface="Arial"/>
              </a:rPr>
              <a:t>Написання </a:t>
            </a:r>
            <a:r>
              <a:rPr lang="uk-UA" sz="3708" spc="-1" dirty="0" err="1">
                <a:solidFill>
                  <a:srgbClr val="F7F7F8"/>
                </a:solidFill>
                <a:latin typeface="Arial"/>
              </a:rPr>
              <a:t>промтів</a:t>
            </a:r>
            <a:r>
              <a:rPr lang="uk-UA" sz="3708" spc="-1" dirty="0">
                <a:solidFill>
                  <a:srgbClr val="F7F7F8"/>
                </a:solidFill>
                <a:latin typeface="Arial"/>
              </a:rPr>
              <a:t> (інструкцій)</a:t>
            </a:r>
            <a:endParaRPr lang="en-US" sz="3708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B0CCA-7409-85AA-D759-5F6F6DC0C4E0}"/>
              </a:ext>
            </a:extLst>
          </p:cNvPr>
          <p:cNvSpPr txBox="1"/>
          <p:nvPr/>
        </p:nvSpPr>
        <p:spPr>
          <a:xfrm>
            <a:off x="8246924" y="1249326"/>
            <a:ext cx="34008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Написання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промтів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prompting</a:t>
            </a:r>
            <a:r>
              <a:rPr lang="ru-RU" dirty="0">
                <a:solidFill>
                  <a:schemeClr val="bg1"/>
                </a:solidFill>
              </a:rPr>
              <a:t>) </a:t>
            </a:r>
            <a:r>
              <a:rPr lang="ru-RU" dirty="0" err="1">
                <a:solidFill>
                  <a:schemeClr val="bg1"/>
                </a:solidFill>
              </a:rPr>
              <a:t>важливе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запиту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залежить</a:t>
            </a:r>
            <a:r>
              <a:rPr lang="ru-RU" dirty="0">
                <a:solidFill>
                  <a:schemeClr val="bg1"/>
                </a:solidFill>
              </a:rPr>
              <a:t> результат, 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отримаєш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ШІ.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OpenAI </a:t>
            </a:r>
            <a:r>
              <a:rPr lang="ru-RU" dirty="0" err="1">
                <a:solidFill>
                  <a:schemeClr val="bg1"/>
                </a:solidFill>
              </a:rPr>
              <a:t>нещодавно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випустила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оптимізатор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промптів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режимі</a:t>
            </a:r>
            <a:r>
              <a:rPr lang="ru-RU" dirty="0">
                <a:solidFill>
                  <a:schemeClr val="bg1"/>
                </a:solidFill>
              </a:rPr>
              <a:t> реального часу . </a:t>
            </a:r>
          </a:p>
          <a:p>
            <a:r>
              <a:rPr lang="ru-RU" dirty="0">
                <a:solidFill>
                  <a:schemeClr val="bg1"/>
                </a:solidFill>
              </a:rPr>
              <a:t>Усе супер просто - вводите запит, тиснете "</a:t>
            </a:r>
            <a:r>
              <a:rPr lang="ru-RU" dirty="0" err="1">
                <a:solidFill>
                  <a:schemeClr val="bg1"/>
                </a:solidFill>
              </a:rPr>
              <a:t>Створити</a:t>
            </a:r>
            <a:r>
              <a:rPr lang="ru-RU" dirty="0">
                <a:solidFill>
                  <a:schemeClr val="bg1"/>
                </a:solidFill>
              </a:rPr>
              <a:t>" і </a:t>
            </a:r>
            <a:r>
              <a:rPr lang="ru-RU" dirty="0" err="1">
                <a:solidFill>
                  <a:schemeClr val="bg1"/>
                </a:solidFill>
              </a:rPr>
              <a:t>отримуєте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оптимізовану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версію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промпта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чіткими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інструкціями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 0"/>
          <p:cNvSpPr/>
          <p:nvPr/>
        </p:nvSpPr>
        <p:spPr>
          <a:xfrm>
            <a:off x="656700" y="516000"/>
            <a:ext cx="443340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3917"/>
              </a:lnSpc>
              <a:tabLst>
                <a:tab pos="0" algn="l"/>
              </a:tabLst>
            </a:pPr>
            <a:r>
              <a:rPr lang="en-US" sz="3125" spc="-1">
                <a:solidFill>
                  <a:srgbClr val="F7F7F8"/>
                </a:solidFill>
                <a:latin typeface="DM Sans Medium"/>
                <a:ea typeface="DM Sans Medium"/>
              </a:rPr>
              <a:t>ШІ-моделі в геонауках</a:t>
            </a:r>
            <a:endParaRPr lang="en-US" sz="3125" spc="-1">
              <a:latin typeface="Arial"/>
            </a:endParaRPr>
          </a:p>
        </p:txBody>
      </p:sp>
      <p:sp>
        <p:nvSpPr>
          <p:cNvPr id="586" name="Shape 1"/>
          <p:cNvSpPr/>
          <p:nvPr/>
        </p:nvSpPr>
        <p:spPr>
          <a:xfrm>
            <a:off x="656700" y="1333200"/>
            <a:ext cx="10877100" cy="5010300"/>
          </a:xfrm>
          <a:prstGeom prst="roundRect">
            <a:avLst>
              <a:gd name="adj" fmla="val 477"/>
            </a:avLst>
          </a:prstGeom>
          <a:noFill/>
          <a:ln w="7620">
            <a:solidFill>
              <a:srgbClr val="FFFFFF">
                <a:alpha val="24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87" name="Shape 2"/>
          <p:cNvSpPr/>
          <p:nvPr/>
        </p:nvSpPr>
        <p:spPr>
          <a:xfrm>
            <a:off x="663000" y="1339500"/>
            <a:ext cx="10864500" cy="712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88" name="Text 3"/>
          <p:cNvSpPr/>
          <p:nvPr/>
        </p:nvSpPr>
        <p:spPr>
          <a:xfrm>
            <a:off x="822600" y="1441500"/>
            <a:ext cx="18495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Лінійна / Логістична регресія</a:t>
            </a:r>
            <a:endParaRPr lang="en-US" sz="1250" spc="-1">
              <a:latin typeface="Arial"/>
            </a:endParaRPr>
          </a:p>
        </p:txBody>
      </p:sp>
      <p:sp>
        <p:nvSpPr>
          <p:cNvPr id="589" name="Text 4"/>
          <p:cNvSpPr/>
          <p:nvPr/>
        </p:nvSpPr>
        <p:spPr>
          <a:xfrm>
            <a:off x="2998800" y="14415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Прогнозування трендів</a:t>
            </a:r>
            <a:endParaRPr lang="en-US" sz="1250" spc="-1">
              <a:latin typeface="Arial"/>
            </a:endParaRPr>
          </a:p>
        </p:txBody>
      </p:sp>
      <p:sp>
        <p:nvSpPr>
          <p:cNvPr id="590" name="Text 5"/>
          <p:cNvSpPr/>
          <p:nvPr/>
        </p:nvSpPr>
        <p:spPr>
          <a:xfrm>
            <a:off x="7345200" y="1441500"/>
            <a:ext cx="4022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Виявлення кореляцій у геологічних даних.</a:t>
            </a:r>
            <a:endParaRPr lang="en-US" sz="1250" spc="-1">
              <a:latin typeface="Arial"/>
            </a:endParaRPr>
          </a:p>
        </p:txBody>
      </p:sp>
      <p:sp>
        <p:nvSpPr>
          <p:cNvPr id="591" name="Shape 6"/>
          <p:cNvSpPr/>
          <p:nvPr/>
        </p:nvSpPr>
        <p:spPr>
          <a:xfrm>
            <a:off x="663000" y="2053800"/>
            <a:ext cx="10864500" cy="712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92" name="Text 7"/>
          <p:cNvSpPr/>
          <p:nvPr/>
        </p:nvSpPr>
        <p:spPr>
          <a:xfrm>
            <a:off x="822600" y="2155800"/>
            <a:ext cx="18495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Дерева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рішень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/ Random forest</a:t>
            </a:r>
            <a:endParaRPr lang="en-US" sz="1250" spc="-1" dirty="0">
              <a:latin typeface="Arial"/>
            </a:endParaRPr>
          </a:p>
        </p:txBody>
      </p:sp>
      <p:sp>
        <p:nvSpPr>
          <p:cNvPr id="593" name="Text 8"/>
          <p:cNvSpPr/>
          <p:nvPr/>
        </p:nvSpPr>
        <p:spPr>
          <a:xfrm>
            <a:off x="2998800" y="21558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Класифікація</a:t>
            </a:r>
            <a:endParaRPr lang="en-US" sz="1250" spc="-1">
              <a:latin typeface="Arial"/>
            </a:endParaRPr>
          </a:p>
        </p:txBody>
      </p:sp>
      <p:sp>
        <p:nvSpPr>
          <p:cNvPr id="594" name="Text 9"/>
          <p:cNvSpPr/>
          <p:nvPr/>
        </p:nvSpPr>
        <p:spPr>
          <a:xfrm>
            <a:off x="7345200" y="2155800"/>
            <a:ext cx="40227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Класифікація типів порід на основі геофізичних даних.</a:t>
            </a:r>
            <a:endParaRPr lang="en-US" sz="1250" spc="-1">
              <a:latin typeface="Arial"/>
            </a:endParaRPr>
          </a:p>
        </p:txBody>
      </p:sp>
      <p:sp>
        <p:nvSpPr>
          <p:cNvPr id="595" name="Shape 10"/>
          <p:cNvSpPr/>
          <p:nvPr/>
        </p:nvSpPr>
        <p:spPr>
          <a:xfrm>
            <a:off x="663000" y="2767800"/>
            <a:ext cx="10864500" cy="712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96" name="Text 11"/>
          <p:cNvSpPr/>
          <p:nvPr/>
        </p:nvSpPr>
        <p:spPr>
          <a:xfrm>
            <a:off x="822600" y="2869800"/>
            <a:ext cx="18495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Машини опорних векторів (SVM)</a:t>
            </a:r>
            <a:endParaRPr lang="en-US" sz="1250" spc="-1">
              <a:latin typeface="Arial"/>
            </a:endParaRPr>
          </a:p>
        </p:txBody>
      </p:sp>
      <p:sp>
        <p:nvSpPr>
          <p:cNvPr id="597" name="Text 12"/>
          <p:cNvSpPr/>
          <p:nvPr/>
        </p:nvSpPr>
        <p:spPr>
          <a:xfrm>
            <a:off x="2998800" y="28698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Класифікація спектральних даних</a:t>
            </a:r>
            <a:endParaRPr lang="en-US" sz="1250" spc="-1">
              <a:latin typeface="Arial"/>
            </a:endParaRPr>
          </a:p>
        </p:txBody>
      </p:sp>
      <p:sp>
        <p:nvSpPr>
          <p:cNvPr id="598" name="Text 13"/>
          <p:cNvSpPr/>
          <p:nvPr/>
        </p:nvSpPr>
        <p:spPr>
          <a:xfrm>
            <a:off x="7345200" y="2869800"/>
            <a:ext cx="40227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Розрізнення мінералів за спектральною сигнатурою.</a:t>
            </a:r>
            <a:endParaRPr lang="en-US" sz="1250" spc="-1">
              <a:latin typeface="Arial"/>
            </a:endParaRPr>
          </a:p>
        </p:txBody>
      </p:sp>
      <p:sp>
        <p:nvSpPr>
          <p:cNvPr id="599" name="Shape 14"/>
          <p:cNvSpPr/>
          <p:nvPr/>
        </p:nvSpPr>
        <p:spPr>
          <a:xfrm>
            <a:off x="663000" y="3482100"/>
            <a:ext cx="10864500" cy="712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00" name="Text 15"/>
          <p:cNvSpPr/>
          <p:nvPr/>
        </p:nvSpPr>
        <p:spPr>
          <a:xfrm>
            <a:off x="822600" y="3584100"/>
            <a:ext cx="18495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K-середні, DBSCAN</a:t>
            </a:r>
            <a:endParaRPr lang="en-US" sz="1250" spc="-1">
              <a:latin typeface="Arial"/>
            </a:endParaRPr>
          </a:p>
        </p:txBody>
      </p:sp>
      <p:sp>
        <p:nvSpPr>
          <p:cNvPr id="601" name="Text 16"/>
          <p:cNvSpPr/>
          <p:nvPr/>
        </p:nvSpPr>
        <p:spPr>
          <a:xfrm>
            <a:off x="2998800" y="35841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Кластеризація та виявлення аномалій</a:t>
            </a:r>
            <a:endParaRPr lang="en-US" sz="1250" spc="-1">
              <a:latin typeface="Arial"/>
            </a:endParaRPr>
          </a:p>
        </p:txBody>
      </p:sp>
      <p:sp>
        <p:nvSpPr>
          <p:cNvPr id="602" name="Text 17"/>
          <p:cNvSpPr/>
          <p:nvPr/>
        </p:nvSpPr>
        <p:spPr>
          <a:xfrm>
            <a:off x="7345200" y="3584100"/>
            <a:ext cx="40227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Ідентифікація геохімічних аномалій або скупчень родовищ.</a:t>
            </a:r>
            <a:endParaRPr lang="en-US" sz="1250" spc="-1">
              <a:latin typeface="Arial"/>
            </a:endParaRPr>
          </a:p>
        </p:txBody>
      </p:sp>
      <p:sp>
        <p:nvSpPr>
          <p:cNvPr id="603" name="Shape 18"/>
          <p:cNvSpPr/>
          <p:nvPr/>
        </p:nvSpPr>
        <p:spPr>
          <a:xfrm>
            <a:off x="663000" y="4196400"/>
            <a:ext cx="10864500" cy="712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04" name="Text 19"/>
          <p:cNvSpPr/>
          <p:nvPr/>
        </p:nvSpPr>
        <p:spPr>
          <a:xfrm>
            <a:off x="822600" y="4298400"/>
            <a:ext cx="18495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Згорткові нейронні мережі (CNN)</a:t>
            </a:r>
            <a:endParaRPr lang="en-US" sz="1250" spc="-1">
              <a:latin typeface="Arial"/>
            </a:endParaRPr>
          </a:p>
        </p:txBody>
      </p:sp>
      <p:sp>
        <p:nvSpPr>
          <p:cNvPr id="605" name="Text 20"/>
          <p:cNvSpPr/>
          <p:nvPr/>
        </p:nvSpPr>
        <p:spPr>
          <a:xfrm>
            <a:off x="2998800" y="42984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Класифікація на основі зображень</a:t>
            </a:r>
            <a:endParaRPr lang="en-US" sz="1250" spc="-1">
              <a:latin typeface="Arial"/>
            </a:endParaRPr>
          </a:p>
        </p:txBody>
      </p:sp>
      <p:sp>
        <p:nvSpPr>
          <p:cNvPr id="606" name="Text 21"/>
          <p:cNvSpPr/>
          <p:nvPr/>
        </p:nvSpPr>
        <p:spPr>
          <a:xfrm>
            <a:off x="7345200" y="4298400"/>
            <a:ext cx="40227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Автоматична інтерпретація сейсмічних зображень або знімків керна.</a:t>
            </a:r>
            <a:endParaRPr lang="en-US" sz="1250" spc="-1">
              <a:latin typeface="Arial"/>
            </a:endParaRPr>
          </a:p>
        </p:txBody>
      </p:sp>
      <p:sp>
        <p:nvSpPr>
          <p:cNvPr id="607" name="Shape 22"/>
          <p:cNvSpPr/>
          <p:nvPr/>
        </p:nvSpPr>
        <p:spPr>
          <a:xfrm>
            <a:off x="663000" y="4910400"/>
            <a:ext cx="10864500" cy="712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08" name="Text 23"/>
          <p:cNvSpPr/>
          <p:nvPr/>
        </p:nvSpPr>
        <p:spPr>
          <a:xfrm>
            <a:off x="822600" y="5012400"/>
            <a:ext cx="18495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Рекурентні нейронні мережі (RNN), LSTM</a:t>
            </a:r>
            <a:endParaRPr lang="en-US" sz="1250" spc="-1">
              <a:latin typeface="Arial"/>
            </a:endParaRPr>
          </a:p>
        </p:txBody>
      </p:sp>
      <p:sp>
        <p:nvSpPr>
          <p:cNvPr id="609" name="Text 24"/>
          <p:cNvSpPr/>
          <p:nvPr/>
        </p:nvSpPr>
        <p:spPr>
          <a:xfrm>
            <a:off x="2998800" y="50124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Прогнозування часових рядів</a:t>
            </a:r>
            <a:endParaRPr lang="en-US" sz="1250" spc="-1">
              <a:latin typeface="Arial"/>
            </a:endParaRPr>
          </a:p>
        </p:txBody>
      </p:sp>
      <p:sp>
        <p:nvSpPr>
          <p:cNvPr id="610" name="Text 25"/>
          <p:cNvSpPr/>
          <p:nvPr/>
        </p:nvSpPr>
        <p:spPr>
          <a:xfrm>
            <a:off x="7345200" y="5012400"/>
            <a:ext cx="40227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Моделювання зміни рівня ґрунтових вод або сейсмічної активності.</a:t>
            </a:r>
            <a:endParaRPr lang="en-US" sz="1250" spc="-1">
              <a:latin typeface="Arial"/>
            </a:endParaRPr>
          </a:p>
        </p:txBody>
      </p:sp>
      <p:sp>
        <p:nvSpPr>
          <p:cNvPr id="611" name="Shape 26"/>
          <p:cNvSpPr/>
          <p:nvPr/>
        </p:nvSpPr>
        <p:spPr>
          <a:xfrm>
            <a:off x="663000" y="5624700"/>
            <a:ext cx="10864500" cy="712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12" name="Text 27"/>
          <p:cNvSpPr/>
          <p:nvPr/>
        </p:nvSpPr>
        <p:spPr>
          <a:xfrm>
            <a:off x="822600" y="5726700"/>
            <a:ext cx="18495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Автокодувальники</a:t>
            </a:r>
            <a:endParaRPr lang="en-US" sz="1250" spc="-1">
              <a:latin typeface="Arial"/>
            </a:endParaRPr>
          </a:p>
        </p:txBody>
      </p:sp>
      <p:sp>
        <p:nvSpPr>
          <p:cNvPr id="613" name="Text 28"/>
          <p:cNvSpPr/>
          <p:nvPr/>
        </p:nvSpPr>
        <p:spPr>
          <a:xfrm>
            <a:off x="2998800" y="5726700"/>
            <a:ext cx="4019700" cy="25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Стиснення даних</a:t>
            </a:r>
            <a:endParaRPr lang="en-US" sz="1250" spc="-1">
              <a:latin typeface="Arial"/>
            </a:endParaRPr>
          </a:p>
        </p:txBody>
      </p:sp>
      <p:sp>
        <p:nvSpPr>
          <p:cNvPr id="614" name="Text 29"/>
          <p:cNvSpPr/>
          <p:nvPr/>
        </p:nvSpPr>
        <p:spPr>
          <a:xfrm>
            <a:off x="7345200" y="5726700"/>
            <a:ext cx="4022700" cy="5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Зменшення розмірності великих геологічних наборів даних. Виділення інформативних ознак.</a:t>
            </a:r>
            <a:endParaRPr lang="en-US" sz="1250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 26"/>
          <p:cNvSpPr/>
          <p:nvPr/>
        </p:nvSpPr>
        <p:spPr>
          <a:xfrm>
            <a:off x="661500" y="1499100"/>
            <a:ext cx="10262100" cy="587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4625"/>
              </a:lnSpc>
              <a:tabLst>
                <a:tab pos="0" algn="l"/>
              </a:tabLst>
            </a:pPr>
            <a:r>
              <a:rPr lang="en-US" sz="3708" b="1" spc="-1">
                <a:solidFill>
                  <a:srgbClr val="E1E5CD"/>
                </a:solidFill>
                <a:latin typeface="Outfit Bold"/>
                <a:ea typeface="Outfit Bold"/>
              </a:rPr>
              <a:t>Вузькі місця та обмеження ШІ</a:t>
            </a:r>
            <a:endParaRPr lang="en-US" sz="3708" spc="-1">
              <a:latin typeface="Arial"/>
            </a:endParaRPr>
          </a:p>
        </p:txBody>
      </p:sp>
      <p:sp>
        <p:nvSpPr>
          <p:cNvPr id="616" name="Shape 3"/>
          <p:cNvSpPr/>
          <p:nvPr/>
        </p:nvSpPr>
        <p:spPr>
          <a:xfrm>
            <a:off x="6615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17" name="Shape 12"/>
          <p:cNvSpPr/>
          <p:nvPr/>
        </p:nvSpPr>
        <p:spPr>
          <a:xfrm>
            <a:off x="661500" y="2725800"/>
            <a:ext cx="3494100" cy="98700"/>
          </a:xfrm>
          <a:prstGeom prst="roundRect">
            <a:avLst>
              <a:gd name="adj" fmla="val 27907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18" name="Shape 19"/>
          <p:cNvSpPr/>
          <p:nvPr/>
        </p:nvSpPr>
        <p:spPr>
          <a:xfrm>
            <a:off x="2126400" y="2467800"/>
            <a:ext cx="564000" cy="564000"/>
          </a:xfrm>
          <a:prstGeom prst="roundRect">
            <a:avLst>
              <a:gd name="adj" fmla="val 134383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pic>
        <p:nvPicPr>
          <p:cNvPr id="619" name="Image 6" descr="preencoded.png"/>
          <p:cNvPicPr/>
          <p:nvPr/>
        </p:nvPicPr>
        <p:blipFill>
          <a:blip r:embed="rId3"/>
          <a:stretch/>
        </p:blipFill>
        <p:spPr>
          <a:xfrm>
            <a:off x="2296500" y="2609700"/>
            <a:ext cx="223800" cy="280500"/>
          </a:xfrm>
          <a:prstGeom prst="rect">
            <a:avLst/>
          </a:prstGeom>
          <a:ln w="0">
            <a:noFill/>
          </a:ln>
        </p:spPr>
      </p:pic>
      <p:sp>
        <p:nvSpPr>
          <p:cNvPr id="620" name="Text 30"/>
          <p:cNvSpPr/>
          <p:nvPr/>
        </p:nvSpPr>
        <p:spPr>
          <a:xfrm>
            <a:off x="876000" y="3223800"/>
            <a:ext cx="2865300" cy="29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b="1" spc="-1">
                <a:solidFill>
                  <a:srgbClr val="C2C4B5"/>
                </a:solidFill>
                <a:latin typeface="Outfit Bold"/>
                <a:ea typeface="Outfit Bold"/>
              </a:rPr>
              <a:t>Якість даних і доступність</a:t>
            </a:r>
            <a:endParaRPr lang="en-US" sz="1833" spc="-1">
              <a:latin typeface="Arial"/>
            </a:endParaRPr>
          </a:p>
        </p:txBody>
      </p:sp>
      <p:sp>
        <p:nvSpPr>
          <p:cNvPr id="621" name="Text 31"/>
          <p:cNvSpPr/>
          <p:nvPr/>
        </p:nvSpPr>
        <p:spPr>
          <a:xfrm>
            <a:off x="876000" y="3632400"/>
            <a:ext cx="3065100" cy="120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C2C4B5"/>
                </a:solidFill>
                <a:latin typeface="Bitter"/>
                <a:ea typeface="Bitter"/>
              </a:rPr>
              <a:t>Доступ до високоякісних, комплексних геологічних наборів даних залишається суттєвою перешкодою для навчання моделей штучного інтелекту.</a:t>
            </a:r>
            <a:endParaRPr lang="en-US" sz="1458" spc="-1">
              <a:latin typeface="Arial"/>
            </a:endParaRPr>
          </a:p>
        </p:txBody>
      </p:sp>
      <p:sp>
        <p:nvSpPr>
          <p:cNvPr id="622" name="Shape 20"/>
          <p:cNvSpPr/>
          <p:nvPr/>
        </p:nvSpPr>
        <p:spPr>
          <a:xfrm>
            <a:off x="43476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23" name="Shape 21"/>
          <p:cNvSpPr/>
          <p:nvPr/>
        </p:nvSpPr>
        <p:spPr>
          <a:xfrm>
            <a:off x="4347600" y="2725800"/>
            <a:ext cx="3494100" cy="98700"/>
          </a:xfrm>
          <a:prstGeom prst="roundRect">
            <a:avLst>
              <a:gd name="adj" fmla="val 27907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24" name="Shape 23"/>
          <p:cNvSpPr/>
          <p:nvPr/>
        </p:nvSpPr>
        <p:spPr>
          <a:xfrm>
            <a:off x="5812500" y="2467800"/>
            <a:ext cx="564000" cy="564000"/>
          </a:xfrm>
          <a:prstGeom prst="roundRect">
            <a:avLst>
              <a:gd name="adj" fmla="val 134383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pic>
        <p:nvPicPr>
          <p:cNvPr id="625" name="Image 7" descr="preencoded.png"/>
          <p:cNvPicPr/>
          <p:nvPr/>
        </p:nvPicPr>
        <p:blipFill>
          <a:blip r:embed="rId4"/>
          <a:stretch/>
        </p:blipFill>
        <p:spPr>
          <a:xfrm>
            <a:off x="5982300" y="2609700"/>
            <a:ext cx="223800" cy="280500"/>
          </a:xfrm>
          <a:prstGeom prst="rect">
            <a:avLst/>
          </a:prstGeom>
          <a:ln w="0">
            <a:noFill/>
          </a:ln>
        </p:spPr>
      </p:pic>
      <p:sp>
        <p:nvSpPr>
          <p:cNvPr id="626" name="Text 32"/>
          <p:cNvSpPr/>
          <p:nvPr/>
        </p:nvSpPr>
        <p:spPr>
          <a:xfrm>
            <a:off x="4561800" y="3223800"/>
            <a:ext cx="2379300" cy="29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b="1" spc="-1">
                <a:solidFill>
                  <a:srgbClr val="C2C4B5"/>
                </a:solidFill>
                <a:latin typeface="Outfit Bold"/>
                <a:ea typeface="Outfit Bold"/>
              </a:rPr>
              <a:t>Інтерпретованість моделі</a:t>
            </a:r>
            <a:endParaRPr lang="en-US" sz="1833" spc="-1">
              <a:latin typeface="Arial"/>
            </a:endParaRPr>
          </a:p>
        </p:txBody>
      </p:sp>
      <p:sp>
        <p:nvSpPr>
          <p:cNvPr id="627" name="Text 33"/>
          <p:cNvSpPr/>
          <p:nvPr/>
        </p:nvSpPr>
        <p:spPr>
          <a:xfrm>
            <a:off x="4561800" y="3632400"/>
            <a:ext cx="3065100" cy="150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C2C4B5"/>
                </a:solidFill>
                <a:latin typeface="Bitter"/>
                <a:ea typeface="Bitter"/>
              </a:rPr>
              <a:t>Забезпечення прозорості та зрозумілості моделей штучного інтелекту має вирішальне значення для наукової достовірності.</a:t>
            </a:r>
            <a:endParaRPr lang="en-US" sz="1458" spc="-1">
              <a:latin typeface="Arial"/>
            </a:endParaRPr>
          </a:p>
        </p:txBody>
      </p:sp>
      <p:sp>
        <p:nvSpPr>
          <p:cNvPr id="628" name="Shape 24"/>
          <p:cNvSpPr/>
          <p:nvPr/>
        </p:nvSpPr>
        <p:spPr>
          <a:xfrm>
            <a:off x="80334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29" name="Shape 25"/>
          <p:cNvSpPr/>
          <p:nvPr/>
        </p:nvSpPr>
        <p:spPr>
          <a:xfrm>
            <a:off x="8033400" y="2725800"/>
            <a:ext cx="3494100" cy="98700"/>
          </a:xfrm>
          <a:prstGeom prst="roundRect">
            <a:avLst>
              <a:gd name="adj" fmla="val 27907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30" name="Shape 27"/>
          <p:cNvSpPr/>
          <p:nvPr/>
        </p:nvSpPr>
        <p:spPr>
          <a:xfrm>
            <a:off x="9498300" y="2467800"/>
            <a:ext cx="564000" cy="564000"/>
          </a:xfrm>
          <a:prstGeom prst="roundRect">
            <a:avLst>
              <a:gd name="adj" fmla="val 134383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pic>
        <p:nvPicPr>
          <p:cNvPr id="631" name="Image 8" descr="preencoded.png"/>
          <p:cNvPicPr/>
          <p:nvPr/>
        </p:nvPicPr>
        <p:blipFill>
          <a:blip r:embed="rId5"/>
          <a:stretch/>
        </p:blipFill>
        <p:spPr>
          <a:xfrm>
            <a:off x="9668400" y="2609700"/>
            <a:ext cx="223800" cy="280500"/>
          </a:xfrm>
          <a:prstGeom prst="rect">
            <a:avLst/>
          </a:prstGeom>
          <a:ln w="0">
            <a:noFill/>
          </a:ln>
        </p:spPr>
      </p:pic>
      <p:sp>
        <p:nvSpPr>
          <p:cNvPr id="632" name="Text 34"/>
          <p:cNvSpPr/>
          <p:nvPr/>
        </p:nvSpPr>
        <p:spPr>
          <a:xfrm>
            <a:off x="8247900" y="3223800"/>
            <a:ext cx="3065100" cy="587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b="1" spc="-1">
                <a:solidFill>
                  <a:srgbClr val="C2C4B5"/>
                </a:solidFill>
                <a:latin typeface="Outfit Bold"/>
                <a:ea typeface="Outfit Bold"/>
              </a:rPr>
              <a:t>Міждисциплінарна співпраця</a:t>
            </a:r>
            <a:endParaRPr lang="en-US" sz="1833" spc="-1">
              <a:latin typeface="Arial"/>
            </a:endParaRPr>
          </a:p>
        </p:txBody>
      </p:sp>
      <p:sp>
        <p:nvSpPr>
          <p:cNvPr id="633" name="Text 35"/>
          <p:cNvSpPr/>
          <p:nvPr/>
        </p:nvSpPr>
        <p:spPr>
          <a:xfrm>
            <a:off x="8247900" y="3927600"/>
            <a:ext cx="3065100" cy="120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C2C4B5"/>
                </a:solidFill>
                <a:latin typeface="Bitter"/>
                <a:ea typeface="Bitter"/>
              </a:rPr>
              <a:t>Ефективна інтеграція потребує тісної співпраці між геологами, які забезпечують галузеву експертизу, та фахівцями з штучного інтелекту</a:t>
            </a:r>
            <a:endParaRPr lang="en-US" sz="1458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47"/>
          <p:cNvSpPr/>
          <p:nvPr/>
        </p:nvSpPr>
        <p:spPr>
          <a:xfrm>
            <a:off x="80334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35" name="Text 57"/>
          <p:cNvSpPr/>
          <p:nvPr/>
        </p:nvSpPr>
        <p:spPr>
          <a:xfrm>
            <a:off x="661200" y="1499100"/>
            <a:ext cx="10262100" cy="587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4625"/>
              </a:lnSpc>
              <a:tabLst>
                <a:tab pos="0" algn="l"/>
              </a:tabLst>
            </a:pPr>
            <a:r>
              <a:rPr lang="en-US" sz="3708" b="1" spc="-1">
                <a:solidFill>
                  <a:srgbClr val="E1E5CD"/>
                </a:solidFill>
                <a:latin typeface="Outfit Bold"/>
                <a:ea typeface="Outfit Bold"/>
              </a:rPr>
              <a:t>Вузькі місця та обмеження ШІ</a:t>
            </a:r>
            <a:endParaRPr lang="en-US" sz="3708" spc="-1">
              <a:latin typeface="Arial"/>
            </a:endParaRPr>
          </a:p>
        </p:txBody>
      </p:sp>
      <p:sp>
        <p:nvSpPr>
          <p:cNvPr id="636" name="Shape 41"/>
          <p:cNvSpPr/>
          <p:nvPr/>
        </p:nvSpPr>
        <p:spPr>
          <a:xfrm>
            <a:off x="6612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37" name="Shape 42"/>
          <p:cNvSpPr/>
          <p:nvPr/>
        </p:nvSpPr>
        <p:spPr>
          <a:xfrm>
            <a:off x="661200" y="2725800"/>
            <a:ext cx="3494100" cy="98700"/>
          </a:xfrm>
          <a:prstGeom prst="roundRect">
            <a:avLst>
              <a:gd name="adj" fmla="val 27907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38" name="Shape 43"/>
          <p:cNvSpPr/>
          <p:nvPr/>
        </p:nvSpPr>
        <p:spPr>
          <a:xfrm>
            <a:off x="2126100" y="2467800"/>
            <a:ext cx="564000" cy="564000"/>
          </a:xfrm>
          <a:prstGeom prst="roundRect">
            <a:avLst>
              <a:gd name="adj" fmla="val 134383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pic>
        <p:nvPicPr>
          <p:cNvPr id="639" name="Image 13" descr="preencoded.png"/>
          <p:cNvPicPr/>
          <p:nvPr/>
        </p:nvPicPr>
        <p:blipFill>
          <a:blip r:embed="rId3"/>
          <a:stretch/>
        </p:blipFill>
        <p:spPr>
          <a:xfrm>
            <a:off x="2296200" y="2609700"/>
            <a:ext cx="223800" cy="280500"/>
          </a:xfrm>
          <a:prstGeom prst="rect">
            <a:avLst/>
          </a:prstGeom>
          <a:ln w="0">
            <a:noFill/>
          </a:ln>
        </p:spPr>
      </p:pic>
      <p:sp>
        <p:nvSpPr>
          <p:cNvPr id="640" name="Text 58"/>
          <p:cNvSpPr/>
          <p:nvPr/>
        </p:nvSpPr>
        <p:spPr>
          <a:xfrm>
            <a:off x="875700" y="3223800"/>
            <a:ext cx="2865300" cy="29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b="1" spc="-1">
                <a:solidFill>
                  <a:srgbClr val="C2C4B5"/>
                </a:solidFill>
                <a:latin typeface="Outfit Bold"/>
                <a:ea typeface="Outfit Bold"/>
              </a:rPr>
              <a:t>Розмір даних</a:t>
            </a:r>
            <a:endParaRPr lang="en-US" sz="1833" spc="-1">
              <a:latin typeface="Arial"/>
            </a:endParaRPr>
          </a:p>
        </p:txBody>
      </p:sp>
      <p:sp>
        <p:nvSpPr>
          <p:cNvPr id="641" name="Text 59"/>
          <p:cNvSpPr/>
          <p:nvPr/>
        </p:nvSpPr>
        <p:spPr>
          <a:xfrm>
            <a:off x="875700" y="3632400"/>
            <a:ext cx="3065100" cy="120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500" spc="-1">
                <a:solidFill>
                  <a:srgbClr val="C2C4B5"/>
                </a:solidFill>
                <a:latin typeface="Bitter"/>
                <a:ea typeface="Bitter"/>
              </a:rPr>
              <a:t>Моделі штучного інтелекту даватимуть точніші результати, чим більше навчальних даних ви маєте, і якщо ці дані охоплюють критерій узагальнення</a:t>
            </a:r>
            <a:endParaRPr lang="en-US" sz="1500" spc="-1">
              <a:latin typeface="Arial"/>
            </a:endParaRPr>
          </a:p>
        </p:txBody>
      </p:sp>
      <p:sp>
        <p:nvSpPr>
          <p:cNvPr id="642" name="Shape 44"/>
          <p:cNvSpPr/>
          <p:nvPr/>
        </p:nvSpPr>
        <p:spPr>
          <a:xfrm>
            <a:off x="43473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43" name="Shape 45"/>
          <p:cNvSpPr/>
          <p:nvPr/>
        </p:nvSpPr>
        <p:spPr>
          <a:xfrm>
            <a:off x="4347300" y="2725800"/>
            <a:ext cx="3494100" cy="98700"/>
          </a:xfrm>
          <a:prstGeom prst="roundRect">
            <a:avLst>
              <a:gd name="adj" fmla="val 27907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44" name="Shape 46"/>
          <p:cNvSpPr/>
          <p:nvPr/>
        </p:nvSpPr>
        <p:spPr>
          <a:xfrm>
            <a:off x="5812200" y="2467800"/>
            <a:ext cx="564000" cy="564000"/>
          </a:xfrm>
          <a:prstGeom prst="roundRect">
            <a:avLst>
              <a:gd name="adj" fmla="val 134383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pic>
        <p:nvPicPr>
          <p:cNvPr id="645" name="Image 14" descr="preencoded.png"/>
          <p:cNvPicPr/>
          <p:nvPr/>
        </p:nvPicPr>
        <p:blipFill>
          <a:blip r:embed="rId4"/>
          <a:stretch/>
        </p:blipFill>
        <p:spPr>
          <a:xfrm>
            <a:off x="5982000" y="2609700"/>
            <a:ext cx="223800" cy="280500"/>
          </a:xfrm>
          <a:prstGeom prst="rect">
            <a:avLst/>
          </a:prstGeom>
          <a:ln w="0">
            <a:noFill/>
          </a:ln>
        </p:spPr>
      </p:pic>
      <p:sp>
        <p:nvSpPr>
          <p:cNvPr id="646" name="Text 60"/>
          <p:cNvSpPr/>
          <p:nvPr/>
        </p:nvSpPr>
        <p:spPr>
          <a:xfrm>
            <a:off x="4561500" y="3223800"/>
            <a:ext cx="2379300" cy="29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b="1" spc="-1">
                <a:solidFill>
                  <a:srgbClr val="C2C4B5"/>
                </a:solidFill>
                <a:latin typeface="Outfit Bold"/>
                <a:ea typeface="Outfit Bold"/>
              </a:rPr>
              <a:t>Обчислювальні витрати</a:t>
            </a:r>
            <a:endParaRPr lang="en-US" sz="1833" spc="-1">
              <a:latin typeface="Arial"/>
            </a:endParaRPr>
          </a:p>
        </p:txBody>
      </p:sp>
      <p:sp>
        <p:nvSpPr>
          <p:cNvPr id="647" name="Text 61"/>
          <p:cNvSpPr/>
          <p:nvPr/>
        </p:nvSpPr>
        <p:spPr>
          <a:xfrm>
            <a:off x="4561500" y="3632400"/>
            <a:ext cx="3065100" cy="150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C2C4B5"/>
                </a:solidFill>
                <a:latin typeface="Bitter"/>
                <a:ea typeface="Bitter"/>
              </a:rPr>
              <a:t>Використання чи побудова моделей на власній інфраструктурі потребує значних інвестицій у GPU-інфраструктуру</a:t>
            </a:r>
            <a:endParaRPr lang="en-US" sz="1458" spc="-1">
              <a:latin typeface="Arial"/>
            </a:endParaRPr>
          </a:p>
        </p:txBody>
      </p:sp>
      <p:sp>
        <p:nvSpPr>
          <p:cNvPr id="648" name="Shape 48"/>
          <p:cNvSpPr/>
          <p:nvPr/>
        </p:nvSpPr>
        <p:spPr>
          <a:xfrm>
            <a:off x="8033100" y="2751300"/>
            <a:ext cx="3494100" cy="2604600"/>
          </a:xfrm>
          <a:prstGeom prst="roundRect">
            <a:avLst>
              <a:gd name="adj" fmla="val 4675"/>
            </a:avLst>
          </a:prstGeom>
          <a:solidFill>
            <a:srgbClr val="1C1D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49" name="Shape 49"/>
          <p:cNvSpPr/>
          <p:nvPr/>
        </p:nvSpPr>
        <p:spPr>
          <a:xfrm>
            <a:off x="8033100" y="2725800"/>
            <a:ext cx="3494100" cy="98700"/>
          </a:xfrm>
          <a:prstGeom prst="roundRect">
            <a:avLst>
              <a:gd name="adj" fmla="val 27907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50" name="Shape 50"/>
          <p:cNvSpPr/>
          <p:nvPr/>
        </p:nvSpPr>
        <p:spPr>
          <a:xfrm>
            <a:off x="9498000" y="2467800"/>
            <a:ext cx="564000" cy="564000"/>
          </a:xfrm>
          <a:prstGeom prst="roundRect">
            <a:avLst>
              <a:gd name="adj" fmla="val 134383"/>
            </a:avLst>
          </a:prstGeom>
          <a:solidFill>
            <a:srgbClr val="9FA5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pic>
        <p:nvPicPr>
          <p:cNvPr id="651" name="Image 15" descr="preencoded.png"/>
          <p:cNvPicPr/>
          <p:nvPr/>
        </p:nvPicPr>
        <p:blipFill>
          <a:blip r:embed="rId5"/>
          <a:stretch/>
        </p:blipFill>
        <p:spPr>
          <a:xfrm>
            <a:off x="9668100" y="2609700"/>
            <a:ext cx="223800" cy="280500"/>
          </a:xfrm>
          <a:prstGeom prst="rect">
            <a:avLst/>
          </a:prstGeom>
          <a:ln w="0">
            <a:noFill/>
          </a:ln>
        </p:spPr>
      </p:pic>
      <p:sp>
        <p:nvSpPr>
          <p:cNvPr id="652" name="Text 62"/>
          <p:cNvSpPr/>
          <p:nvPr/>
        </p:nvSpPr>
        <p:spPr>
          <a:xfrm>
            <a:off x="8247600" y="3223800"/>
            <a:ext cx="3065100" cy="587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b="1" spc="-1">
                <a:solidFill>
                  <a:srgbClr val="C2C4B5"/>
                </a:solidFill>
                <a:latin typeface="Outfit Bold"/>
                <a:ea typeface="Outfit Bold"/>
              </a:rPr>
              <a:t>Ціна використання</a:t>
            </a:r>
            <a:endParaRPr lang="en-US" sz="1833" spc="-1">
              <a:latin typeface="Arial"/>
            </a:endParaRPr>
          </a:p>
        </p:txBody>
      </p:sp>
      <p:sp>
        <p:nvSpPr>
          <p:cNvPr id="653" name="Text 63"/>
          <p:cNvSpPr/>
          <p:nvPr/>
        </p:nvSpPr>
        <p:spPr>
          <a:xfrm>
            <a:off x="8247600" y="3627600"/>
            <a:ext cx="3065100" cy="120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7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C2C4B5"/>
                </a:solidFill>
                <a:latin typeface="Bitter"/>
                <a:ea typeface="Bitter"/>
              </a:rPr>
              <a:t>Обмеженість безкоштовних версій. Якість відповідей моделі, кількість звернень та запитів, а також складність задач, які здатна розвязувати “велика модель ШІ” залежіть від платної версії.</a:t>
            </a:r>
            <a:endParaRPr lang="en-US" sz="1458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 42"/>
          <p:cNvSpPr/>
          <p:nvPr/>
        </p:nvSpPr>
        <p:spPr>
          <a:xfrm>
            <a:off x="330600" y="190500"/>
            <a:ext cx="6068700" cy="293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92"/>
              </a:lnSpc>
              <a:tabLst>
                <a:tab pos="0" algn="l"/>
              </a:tabLst>
            </a:pPr>
            <a:r>
              <a:rPr lang="en-US" sz="1833" spc="-1">
                <a:solidFill>
                  <a:srgbClr val="F7F7F8"/>
                </a:solidFill>
                <a:latin typeface="DM Sans Medium"/>
                <a:ea typeface="DM Sans Medium"/>
              </a:rPr>
              <a:t>Динаміка розвитку штучного інтелекту (2005–2025)</a:t>
            </a:r>
            <a:endParaRPr lang="en-US" sz="1833" spc="-1">
              <a:latin typeface="Arial"/>
            </a:endParaRPr>
          </a:p>
        </p:txBody>
      </p:sp>
      <p:sp>
        <p:nvSpPr>
          <p:cNvPr id="655" name="Text 43"/>
          <p:cNvSpPr/>
          <p:nvPr/>
        </p:nvSpPr>
        <p:spPr>
          <a:xfrm>
            <a:off x="330600" y="571500"/>
            <a:ext cx="11528400" cy="149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500" spc="-1">
                <a:solidFill>
                  <a:srgbClr val="D6D9D7"/>
                </a:solidFill>
                <a:latin typeface="Times New Roman"/>
                <a:ea typeface="DejaVu Sans"/>
              </a:rPr>
              <a:t>Цей графік ілюструє, як за 20 років обчислювальна потужність і складність AI-завдань зросли у тисячі разів, відкриваючи </a:t>
            </a:r>
            <a:endParaRPr lang="en-US" sz="1500" spc="-1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500" spc="-1">
                <a:solidFill>
                  <a:srgbClr val="D6D9D7"/>
                </a:solidFill>
                <a:latin typeface="Times New Roman"/>
                <a:ea typeface="DejaVu Sans"/>
              </a:rPr>
              <a:t>шлях до штучного загального інтелекту (AGI) вже у найближчі роки.</a:t>
            </a:r>
            <a:endParaRPr lang="en-US" sz="1500" spc="-1">
              <a:latin typeface="Arial"/>
            </a:endParaRPr>
          </a:p>
        </p:txBody>
      </p:sp>
      <p:pic>
        <p:nvPicPr>
          <p:cNvPr id="656" name="Image 12" descr="preencoded.png"/>
          <p:cNvPicPr/>
          <p:nvPr/>
        </p:nvPicPr>
        <p:blipFill>
          <a:blip r:embed="rId3"/>
          <a:stretch/>
        </p:blipFill>
        <p:spPr>
          <a:xfrm>
            <a:off x="4873500" y="1271700"/>
            <a:ext cx="6715500" cy="3378000"/>
          </a:xfrm>
          <a:prstGeom prst="rect">
            <a:avLst/>
          </a:prstGeom>
          <a:ln w="0">
            <a:noFill/>
          </a:ln>
        </p:spPr>
      </p:pic>
      <p:sp>
        <p:nvSpPr>
          <p:cNvPr id="657" name="Text 44"/>
          <p:cNvSpPr/>
          <p:nvPr/>
        </p:nvSpPr>
        <p:spPr>
          <a:xfrm>
            <a:off x="190500" y="5183100"/>
            <a:ext cx="11528400" cy="149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500" spc="-1">
                <a:solidFill>
                  <a:srgbClr val="D6D9D7"/>
                </a:solidFill>
                <a:latin typeface="Times New Roman"/>
                <a:ea typeface="Inter"/>
              </a:rPr>
              <a:t>Діаграма вище показує експоненційне зростання обчислювальної потужності, що використовується у сфері штучного інтелекту. </a:t>
            </a:r>
            <a:endParaRPr lang="en-US" sz="1500" spc="-1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500" spc="-1">
                <a:solidFill>
                  <a:srgbClr val="D6D9D7"/>
                </a:solidFill>
                <a:latin typeface="Times New Roman"/>
                <a:ea typeface="Inter"/>
              </a:rPr>
              <a:t>Це зростання підкреслюється ключовими моментами:</a:t>
            </a:r>
            <a:endParaRPr lang="en-US" sz="1500" spc="-1">
              <a:latin typeface="Arial"/>
            </a:endParaRPr>
          </a:p>
        </p:txBody>
      </p:sp>
      <p:sp>
        <p:nvSpPr>
          <p:cNvPr id="658" name="Shape 34"/>
          <p:cNvSpPr/>
          <p:nvPr/>
        </p:nvSpPr>
        <p:spPr>
          <a:xfrm>
            <a:off x="601200" y="1130700"/>
            <a:ext cx="3778500" cy="1153500"/>
          </a:xfrm>
          <a:prstGeom prst="roundRect">
            <a:avLst>
              <a:gd name="adj" fmla="val 1227"/>
            </a:avLst>
          </a:prstGeom>
          <a:solidFill>
            <a:srgbClr val="2D3133"/>
          </a:solidFill>
          <a:ln w="1524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59" name="Shape 35"/>
          <p:cNvSpPr/>
          <p:nvPr/>
        </p:nvSpPr>
        <p:spPr>
          <a:xfrm>
            <a:off x="614100" y="1143300"/>
            <a:ext cx="3753000" cy="281400"/>
          </a:xfrm>
          <a:prstGeom prst="rect">
            <a:avLst/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60" name="Text 45"/>
          <p:cNvSpPr/>
          <p:nvPr/>
        </p:nvSpPr>
        <p:spPr>
          <a:xfrm>
            <a:off x="2420700" y="1196400"/>
            <a:ext cx="139500" cy="17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084"/>
              </a:lnSpc>
              <a:tabLst>
                <a:tab pos="0" algn="l"/>
              </a:tabLst>
            </a:pPr>
            <a:r>
              <a:rPr lang="en-US" sz="1083" spc="-1">
                <a:solidFill>
                  <a:srgbClr val="D6D9D7"/>
                </a:solidFill>
                <a:latin typeface="DM Sans Medium"/>
                <a:ea typeface="DM Sans Medium"/>
              </a:rPr>
              <a:t>1</a:t>
            </a:r>
            <a:endParaRPr lang="en-US" sz="1083" spc="-1">
              <a:latin typeface="Arial"/>
            </a:endParaRPr>
          </a:p>
        </p:txBody>
      </p:sp>
      <p:sp>
        <p:nvSpPr>
          <p:cNvPr id="661" name="Text 46"/>
          <p:cNvSpPr/>
          <p:nvPr/>
        </p:nvSpPr>
        <p:spPr>
          <a:xfrm>
            <a:off x="708600" y="1545600"/>
            <a:ext cx="3564000" cy="300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333" spc="-1">
                <a:solidFill>
                  <a:srgbClr val="D6D9D7"/>
                </a:solidFill>
                <a:latin typeface="Times New Roman"/>
                <a:ea typeface="Inter"/>
              </a:rPr>
              <a:t>2015: Китайський суперкомп'ютер Tianhe-2 досягає 3.4×10¹⁷ FLOPS, ставши найпотужнішим у світі.</a:t>
            </a:r>
            <a:endParaRPr lang="en-US" sz="1333" spc="-1">
              <a:latin typeface="Arial"/>
            </a:endParaRPr>
          </a:p>
        </p:txBody>
      </p:sp>
      <p:sp>
        <p:nvSpPr>
          <p:cNvPr id="662" name="Shape 36"/>
          <p:cNvSpPr/>
          <p:nvPr/>
        </p:nvSpPr>
        <p:spPr>
          <a:xfrm>
            <a:off x="571500" y="2464200"/>
            <a:ext cx="3778500" cy="1153500"/>
          </a:xfrm>
          <a:prstGeom prst="roundRect">
            <a:avLst>
              <a:gd name="adj" fmla="val 1227"/>
            </a:avLst>
          </a:prstGeom>
          <a:solidFill>
            <a:srgbClr val="2D3133"/>
          </a:solidFill>
          <a:ln w="1524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63" name="Shape 37"/>
          <p:cNvSpPr/>
          <p:nvPr/>
        </p:nvSpPr>
        <p:spPr>
          <a:xfrm>
            <a:off x="584100" y="2476800"/>
            <a:ext cx="3753000" cy="281400"/>
          </a:xfrm>
          <a:prstGeom prst="rect">
            <a:avLst/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64" name="Text 47"/>
          <p:cNvSpPr/>
          <p:nvPr/>
        </p:nvSpPr>
        <p:spPr>
          <a:xfrm>
            <a:off x="2391000" y="2529900"/>
            <a:ext cx="139500" cy="17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084"/>
              </a:lnSpc>
              <a:tabLst>
                <a:tab pos="0" algn="l"/>
              </a:tabLst>
            </a:pPr>
            <a:r>
              <a:rPr lang="en-US" sz="1083" spc="-1">
                <a:solidFill>
                  <a:srgbClr val="D6D9D7"/>
                </a:solidFill>
                <a:latin typeface="DM Sans Medium"/>
                <a:ea typeface="DM Sans Medium"/>
              </a:rPr>
              <a:t>2</a:t>
            </a:r>
            <a:endParaRPr lang="en-US" sz="1083" spc="-1">
              <a:latin typeface="Arial"/>
            </a:endParaRPr>
          </a:p>
        </p:txBody>
      </p:sp>
      <p:sp>
        <p:nvSpPr>
          <p:cNvPr id="665" name="Text 48"/>
          <p:cNvSpPr/>
          <p:nvPr/>
        </p:nvSpPr>
        <p:spPr>
          <a:xfrm>
            <a:off x="625200" y="2797500"/>
            <a:ext cx="3564000" cy="451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333" spc="-1">
                <a:solidFill>
                  <a:srgbClr val="D6D9D7"/>
                </a:solidFill>
                <a:latin typeface="Times New Roman"/>
                <a:ea typeface="Inter"/>
              </a:rPr>
              <a:t>2023: Тренування моделей GPT-4 потребує приблизно ~4×10²⁰ FLOPS, що еквівалентно використанню 100 000 GPU NVIDIA H100 (джерело: NextBigFuture.com).</a:t>
            </a:r>
            <a:endParaRPr lang="en-US" sz="1333" spc="-1">
              <a:latin typeface="Arial"/>
            </a:endParaRPr>
          </a:p>
        </p:txBody>
      </p:sp>
      <p:sp>
        <p:nvSpPr>
          <p:cNvPr id="666" name="Shape 38"/>
          <p:cNvSpPr/>
          <p:nvPr/>
        </p:nvSpPr>
        <p:spPr>
          <a:xfrm>
            <a:off x="571500" y="3797700"/>
            <a:ext cx="3778500" cy="1153500"/>
          </a:xfrm>
          <a:prstGeom prst="roundRect">
            <a:avLst>
              <a:gd name="adj" fmla="val 1227"/>
            </a:avLst>
          </a:prstGeom>
          <a:solidFill>
            <a:srgbClr val="2D3133"/>
          </a:solidFill>
          <a:ln w="1524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67" name="Shape 39"/>
          <p:cNvSpPr/>
          <p:nvPr/>
        </p:nvSpPr>
        <p:spPr>
          <a:xfrm>
            <a:off x="584100" y="3810300"/>
            <a:ext cx="3753000" cy="281400"/>
          </a:xfrm>
          <a:prstGeom prst="rect">
            <a:avLst/>
          </a:prstGeom>
          <a:solidFill>
            <a:srgbClr val="4C50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668" name="Text 49"/>
          <p:cNvSpPr/>
          <p:nvPr/>
        </p:nvSpPr>
        <p:spPr>
          <a:xfrm>
            <a:off x="2390700" y="3863400"/>
            <a:ext cx="139500" cy="17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084"/>
              </a:lnSpc>
              <a:tabLst>
                <a:tab pos="0" algn="l"/>
              </a:tabLst>
            </a:pPr>
            <a:r>
              <a:rPr lang="en-US" sz="1083" spc="-1">
                <a:solidFill>
                  <a:srgbClr val="D6D9D7"/>
                </a:solidFill>
                <a:latin typeface="DM Sans Medium"/>
                <a:ea typeface="DM Sans Medium"/>
              </a:rPr>
              <a:t>3</a:t>
            </a:r>
            <a:endParaRPr lang="en-US" sz="1083" spc="-1">
              <a:latin typeface="Arial"/>
            </a:endParaRPr>
          </a:p>
        </p:txBody>
      </p:sp>
      <p:sp>
        <p:nvSpPr>
          <p:cNvPr id="669" name="Text 50"/>
          <p:cNvSpPr/>
          <p:nvPr/>
        </p:nvSpPr>
        <p:spPr>
          <a:xfrm>
            <a:off x="678600" y="4101000"/>
            <a:ext cx="3564000" cy="451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spcAft>
                <a:spcPts val="1559"/>
              </a:spcAft>
              <a:tabLst>
                <a:tab pos="0" algn="l"/>
              </a:tabLst>
            </a:pPr>
            <a:r>
              <a:rPr lang="en-US" sz="1333" spc="-1">
                <a:solidFill>
                  <a:srgbClr val="D6D9D7"/>
                </a:solidFill>
                <a:latin typeface="Times New Roman"/>
                <a:ea typeface="Inter"/>
              </a:rPr>
              <a:t>2025: Очікується досягнення ~2×10²² FLOPS у великих дата-центрах, що вимагатиме близько 1 мільйона GPU та 1.2 ГВт енергії (джерело: NextBigFuture.com).</a:t>
            </a:r>
            <a:endParaRPr lang="en-US" sz="1333" spc="-1">
              <a:latin typeface="Arial"/>
            </a:endParaRPr>
          </a:p>
        </p:txBody>
      </p:sp>
      <p:sp>
        <p:nvSpPr>
          <p:cNvPr id="670" name="Text 51"/>
          <p:cNvSpPr/>
          <p:nvPr/>
        </p:nvSpPr>
        <p:spPr>
          <a:xfrm>
            <a:off x="190500" y="5712900"/>
            <a:ext cx="11528400" cy="300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500" spc="-1">
                <a:solidFill>
                  <a:srgbClr val="D6D9D7"/>
                </a:solidFill>
                <a:latin typeface="Times New Roman"/>
                <a:ea typeface="Inter"/>
              </a:rPr>
              <a:t>Ці прориви демонструють перехід від Закону Мура до масштабування GPU та AI-LLM, що призвело до 10 000-кратного зростання обчислювальної потужності за 10 років (2015–2025). Водночас, складність задач ШІ еволюціонувала від простих експертних систем до генеративних моделей, таких як ChatGPT, DALL-E та Google BARD, здатних до багатозадачності та творчості (джерело: blogs.uoregon.edu).</a:t>
            </a:r>
            <a:endParaRPr lang="en-US" sz="1500" spc="-1">
              <a:latin typeface="Arial"/>
            </a:endParaRPr>
          </a:p>
        </p:txBody>
      </p:sp>
      <p:sp>
        <p:nvSpPr>
          <p:cNvPr id="671" name="Text 52"/>
          <p:cNvSpPr/>
          <p:nvPr/>
        </p:nvSpPr>
        <p:spPr>
          <a:xfrm>
            <a:off x="90300" y="6455100"/>
            <a:ext cx="11528400" cy="149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285889" indent="-285889">
              <a:lnSpc>
                <a:spcPts val="1167"/>
              </a:lnSpc>
              <a:buClr>
                <a:srgbClr val="D6D9D7"/>
              </a:buClr>
              <a:buFont typeface="Symbol"/>
              <a:buChar char=""/>
              <a:tabLst>
                <a:tab pos="0" algn="l"/>
              </a:tabLst>
            </a:pPr>
            <a:r>
              <a:rPr lang="en-US" sz="1000" b="1" spc="-1">
                <a:solidFill>
                  <a:srgbClr val="D6D9D7"/>
                </a:solidFill>
                <a:latin typeface="Times New Roman"/>
                <a:ea typeface="Inter"/>
              </a:rPr>
              <a:t>Brian Wang, NextBigFuture.com, 2025</a:t>
            </a:r>
            <a:endParaRPr lang="en-US" sz="1000" spc="-1">
              <a:latin typeface="Arial"/>
            </a:endParaRPr>
          </a:p>
          <a:p>
            <a:pPr marL="285889" indent="-285889">
              <a:lnSpc>
                <a:spcPts val="1167"/>
              </a:lnSpc>
              <a:buClr>
                <a:srgbClr val="D6D9D7"/>
              </a:buClr>
              <a:buFont typeface="Symbol"/>
              <a:buChar char=""/>
              <a:tabLst>
                <a:tab pos="0" algn="l"/>
              </a:tabLst>
            </a:pPr>
            <a:r>
              <a:rPr lang="en-US" sz="1000" b="1" spc="-1">
                <a:solidFill>
                  <a:srgbClr val="D6D9D7"/>
                </a:solidFill>
                <a:latin typeface="Times New Roman"/>
                <a:ea typeface="Inter"/>
              </a:rPr>
              <a:t>AI Timeline, University of Oregon Blog, 2023</a:t>
            </a:r>
            <a:endParaRPr lang="en-US" sz="1000" spc="-1">
              <a:latin typeface="Arial"/>
            </a:endParaRPr>
          </a:p>
        </p:txBody>
      </p:sp>
      <p:sp>
        <p:nvSpPr>
          <p:cNvPr id="672" name="Text 53"/>
          <p:cNvSpPr/>
          <p:nvPr/>
        </p:nvSpPr>
        <p:spPr>
          <a:xfrm>
            <a:off x="90300" y="6897600"/>
            <a:ext cx="11528400" cy="149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 marL="285889" indent="-285889">
              <a:lnSpc>
                <a:spcPts val="1167"/>
              </a:lnSpc>
              <a:buClr>
                <a:srgbClr val="D6D9D7"/>
              </a:buClr>
              <a:buFont typeface="Symbol"/>
              <a:buChar char=""/>
              <a:tabLst>
                <a:tab pos="0" algn="l"/>
              </a:tabLst>
            </a:pPr>
            <a:r>
              <a:rPr lang="en-US" sz="708" spc="-1">
                <a:solidFill>
                  <a:srgbClr val="D6D9D7"/>
                </a:solidFill>
                <a:latin typeface="Inter"/>
                <a:ea typeface="Inter"/>
              </a:rPr>
              <a:t>The AI Navigator, 2024</a:t>
            </a:r>
            <a:endParaRPr lang="en-US" sz="708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A8A7E2A-D074-296D-5C4D-04323BDF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2411433"/>
            <a:ext cx="10972500" cy="114480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395710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 0"/>
          <p:cNvSpPr/>
          <p:nvPr/>
        </p:nvSpPr>
        <p:spPr>
          <a:xfrm>
            <a:off x="463800" y="364500"/>
            <a:ext cx="3312000" cy="41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3250"/>
              </a:lnSpc>
              <a:tabLst>
                <a:tab pos="0" algn="l"/>
              </a:tabLst>
            </a:pPr>
            <a:r>
              <a:rPr lang="en-US" sz="2583" spc="-1">
                <a:solidFill>
                  <a:srgbClr val="F7F7F8"/>
                </a:solidFill>
                <a:latin typeface="DM Sans Medium"/>
                <a:ea typeface="DM Sans Medium"/>
              </a:rPr>
              <a:t>Що таке ШІ?</a:t>
            </a:r>
            <a:endParaRPr lang="en-US" sz="2583" spc="-1">
              <a:latin typeface="Arial"/>
            </a:endParaRPr>
          </a:p>
        </p:txBody>
      </p:sp>
      <p:sp>
        <p:nvSpPr>
          <p:cNvPr id="502" name="Text 1"/>
          <p:cNvSpPr/>
          <p:nvPr/>
        </p:nvSpPr>
        <p:spPr>
          <a:xfrm>
            <a:off x="463800" y="1396800"/>
            <a:ext cx="5469000" cy="84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Переважно під ШІ (штучним інтелектом) люди розуміють великі моделі LLM, що використовуються для швидкої обробки мови. Це </a:t>
            </a:r>
            <a:r>
              <a:rPr lang="en-US" sz="1667" spc="-1">
                <a:solidFill>
                  <a:srgbClr val="AC9EF5"/>
                </a:solidFill>
                <a:latin typeface="Times New Roman"/>
                <a:ea typeface="Inter"/>
              </a:rPr>
              <a:t>розширені моделі обробки природної мови (NLP)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, навчені на величезних текстових наборах даних на основі глибокого навчання.</a:t>
            </a:r>
            <a:endParaRPr lang="en-US" sz="1667" spc="-1">
              <a:latin typeface="Arial"/>
            </a:endParaRPr>
          </a:p>
        </p:txBody>
      </p:sp>
      <p:sp>
        <p:nvSpPr>
          <p:cNvPr id="503" name="Text 2"/>
          <p:cNvSpPr/>
          <p:nvPr/>
        </p:nvSpPr>
        <p:spPr>
          <a:xfrm>
            <a:off x="463800" y="3444000"/>
            <a:ext cx="5469000" cy="2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667"/>
              </a:lnSpc>
              <a:tabLst>
                <a:tab pos="0" algn="l"/>
              </a:tabLst>
            </a:pPr>
            <a:r>
              <a:rPr lang="en-US" sz="1667" b="1" spc="-1">
                <a:solidFill>
                  <a:srgbClr val="D6D9D7"/>
                </a:solidFill>
                <a:latin typeface="Times New Roman"/>
                <a:ea typeface="Inter"/>
              </a:rPr>
              <a:t>Приклади: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 GPT, BERT, LlaMA, GROK, CLAUDE, GEMINI</a:t>
            </a:r>
            <a:endParaRPr lang="en-US" sz="1667" spc="-1">
              <a:latin typeface="Arial"/>
            </a:endParaRPr>
          </a:p>
        </p:txBody>
      </p:sp>
      <p:sp>
        <p:nvSpPr>
          <p:cNvPr id="504" name="Text 3"/>
          <p:cNvSpPr/>
          <p:nvPr/>
        </p:nvSpPr>
        <p:spPr>
          <a:xfrm>
            <a:off x="463800" y="4345200"/>
            <a:ext cx="5469000" cy="2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667"/>
              </a:lnSpc>
              <a:tabLst>
                <a:tab pos="0" algn="l"/>
              </a:tabLst>
            </a:pPr>
            <a:r>
              <a:rPr lang="en-US" sz="1667" b="1" spc="-1">
                <a:solidFill>
                  <a:srgbClr val="D6D9D7"/>
                </a:solidFill>
                <a:latin typeface="Times New Roman"/>
                <a:ea typeface="Inter"/>
              </a:rPr>
              <a:t>Ключова особливість: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 Розуміння/розпізнавання контексту</a:t>
            </a:r>
            <a:endParaRPr lang="en-US" sz="1667" spc="-1">
              <a:latin typeface="Arial"/>
            </a:endParaRPr>
          </a:p>
          <a:p>
            <a:pPr>
              <a:lnSpc>
                <a:spcPts val="1667"/>
              </a:lnSpc>
              <a:tabLst>
                <a:tab pos="0" algn="l"/>
              </a:tabLst>
            </a:pP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 у довгих послідовностях тексту (мови).</a:t>
            </a:r>
            <a:endParaRPr lang="en-US" sz="1667" spc="-1">
              <a:latin typeface="Arial"/>
            </a:endParaRPr>
          </a:p>
        </p:txBody>
      </p:sp>
      <p:pic>
        <p:nvPicPr>
          <p:cNvPr id="505" name="Image 0" descr="preencoded.png"/>
          <p:cNvPicPr/>
          <p:nvPr/>
        </p:nvPicPr>
        <p:blipFill>
          <a:blip r:embed="rId3"/>
          <a:stretch/>
        </p:blipFill>
        <p:spPr>
          <a:xfrm>
            <a:off x="6264000" y="1126500"/>
            <a:ext cx="3651600" cy="52173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 0"/>
          <p:cNvSpPr/>
          <p:nvPr/>
        </p:nvSpPr>
        <p:spPr>
          <a:xfrm>
            <a:off x="463500" y="365100"/>
            <a:ext cx="5790300" cy="412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3250"/>
              </a:lnSpc>
              <a:tabLst>
                <a:tab pos="0" algn="l"/>
              </a:tabLst>
            </a:pPr>
            <a:r>
              <a:rPr lang="en-US" sz="2583" spc="-1">
                <a:solidFill>
                  <a:srgbClr val="F7F7F8"/>
                </a:solidFill>
                <a:latin typeface="DM Sans Medium"/>
                <a:ea typeface="DM Sans Medium"/>
              </a:rPr>
              <a:t>Моделі на основі нейронних мереж</a:t>
            </a:r>
            <a:endParaRPr lang="en-US" sz="2583" spc="-1">
              <a:latin typeface="Arial"/>
            </a:endParaRPr>
          </a:p>
        </p:txBody>
      </p:sp>
      <p:sp>
        <p:nvSpPr>
          <p:cNvPr id="507" name="Text 1"/>
          <p:cNvSpPr/>
          <p:nvPr/>
        </p:nvSpPr>
        <p:spPr>
          <a:xfrm>
            <a:off x="463500" y="1007100"/>
            <a:ext cx="5469300" cy="63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667" spc="-1">
                <a:solidFill>
                  <a:srgbClr val="D6D9D7"/>
                </a:solidFill>
                <a:latin typeface="Inter"/>
                <a:ea typeface="Inter"/>
              </a:rPr>
              <a:t>Штучний інтелект охоплює набагато більше, ніж просто LLM. Це складна система, яка охоплює комплекс моделей і підходів. </a:t>
            </a:r>
            <a:endParaRPr lang="en-US" sz="1667" spc="-1">
              <a:latin typeface="Arial"/>
            </a:endParaRPr>
          </a:p>
        </p:txBody>
      </p:sp>
      <p:sp>
        <p:nvSpPr>
          <p:cNvPr id="508" name="Text 2"/>
          <p:cNvSpPr/>
          <p:nvPr/>
        </p:nvSpPr>
        <p:spPr>
          <a:xfrm>
            <a:off x="463500" y="1941900"/>
            <a:ext cx="5469300" cy="42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667" b="1" spc="-1">
                <a:solidFill>
                  <a:srgbClr val="D6D9D7"/>
                </a:solidFill>
                <a:latin typeface="Times New Roman"/>
                <a:ea typeface="Inter"/>
              </a:rPr>
              <a:t>Рекурентні нейронні мережі (RNN)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: Обробляють послідовні дані (наприклад, переклад тексту). Варіанти: LSTM, GRU для довгострокових залежностей.</a:t>
            </a:r>
            <a:endParaRPr lang="en-US" sz="1667" spc="-1">
              <a:latin typeface="Arial"/>
            </a:endParaRPr>
          </a:p>
        </p:txBody>
      </p:sp>
      <p:sp>
        <p:nvSpPr>
          <p:cNvPr id="509" name="Text 3"/>
          <p:cNvSpPr/>
          <p:nvPr/>
        </p:nvSpPr>
        <p:spPr>
          <a:xfrm>
            <a:off x="463500" y="2952300"/>
            <a:ext cx="5469300" cy="42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667" b="1" spc="-1">
                <a:solidFill>
                  <a:srgbClr val="D6D9D7"/>
                </a:solidFill>
                <a:latin typeface="Times New Roman"/>
                <a:ea typeface="Inter"/>
              </a:rPr>
              <a:t>Згорткові нейронні мережі (CNN)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: Витягують ознаки з даних для класифікації, ідеально підходять для аналізу зображень.</a:t>
            </a:r>
            <a:endParaRPr lang="en-US" sz="1667" spc="-1">
              <a:latin typeface="Arial"/>
            </a:endParaRPr>
          </a:p>
        </p:txBody>
      </p:sp>
      <p:sp>
        <p:nvSpPr>
          <p:cNvPr id="510" name="Text 4"/>
          <p:cNvSpPr/>
          <p:nvPr/>
        </p:nvSpPr>
        <p:spPr>
          <a:xfrm>
            <a:off x="463500" y="3992400"/>
            <a:ext cx="5469300" cy="63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667" b="1" spc="-1">
                <a:solidFill>
                  <a:srgbClr val="D6D9D7"/>
                </a:solidFill>
                <a:latin typeface="Times New Roman"/>
                <a:ea typeface="Inter"/>
              </a:rPr>
              <a:t>Векторні представлення слів (Word Embeddings)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: Word2Vec, GloVe: Перетворюють слова на числові вектори, фіксуючи семантичні зв'язки (наприклад, "король" проти "королева").</a:t>
            </a:r>
            <a:endParaRPr lang="en-US" sz="1667" spc="-1">
              <a:latin typeface="Arial"/>
            </a:endParaRPr>
          </a:p>
        </p:txBody>
      </p:sp>
      <p:sp>
        <p:nvSpPr>
          <p:cNvPr id="511" name="Text 5"/>
          <p:cNvSpPr/>
          <p:nvPr/>
        </p:nvSpPr>
        <p:spPr>
          <a:xfrm>
            <a:off x="463500" y="5364600"/>
            <a:ext cx="5469300" cy="42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667" b="1" spc="-1">
                <a:solidFill>
                  <a:srgbClr val="D6D9D7"/>
                </a:solidFill>
                <a:latin typeface="Times New Roman"/>
                <a:ea typeface="Inter"/>
              </a:rPr>
              <a:t>Трансформатори (не LLM)</a:t>
            </a: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: Менші моделі, такі як DistilBERT, для конкретних завдань, ефективніші для менших наборів даних.</a:t>
            </a:r>
            <a:endParaRPr lang="en-US" sz="1667" spc="-1">
              <a:latin typeface="Arial"/>
            </a:endParaRPr>
          </a:p>
        </p:txBody>
      </p:sp>
      <p:pic>
        <p:nvPicPr>
          <p:cNvPr id="512" name="Image 0" descr="preencoded.png"/>
          <p:cNvPicPr/>
          <p:nvPr/>
        </p:nvPicPr>
        <p:blipFill>
          <a:blip r:embed="rId3"/>
          <a:stretch/>
        </p:blipFill>
        <p:spPr>
          <a:xfrm>
            <a:off x="7810500" y="762000"/>
            <a:ext cx="3476400" cy="521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 0"/>
          <p:cNvSpPr/>
          <p:nvPr/>
        </p:nvSpPr>
        <p:spPr>
          <a:xfrm>
            <a:off x="651900" y="513000"/>
            <a:ext cx="5457000" cy="580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4542"/>
              </a:lnSpc>
              <a:tabLst>
                <a:tab pos="0" algn="l"/>
              </a:tabLst>
            </a:pPr>
            <a:r>
              <a:rPr lang="en-US" sz="3625" spc="-1">
                <a:solidFill>
                  <a:srgbClr val="F7F7F8"/>
                </a:solidFill>
                <a:latin typeface="DM Sans Medium"/>
                <a:ea typeface="DM Sans Medium"/>
              </a:rPr>
              <a:t>Математичні основи ШІ</a:t>
            </a:r>
            <a:endParaRPr lang="en-US" sz="3625" spc="-1">
              <a:latin typeface="Arial"/>
            </a:endParaRPr>
          </a:p>
        </p:txBody>
      </p:sp>
      <p:sp>
        <p:nvSpPr>
          <p:cNvPr id="514" name="Text 1"/>
          <p:cNvSpPr/>
          <p:nvPr/>
        </p:nvSpPr>
        <p:spPr>
          <a:xfrm>
            <a:off x="651900" y="1467300"/>
            <a:ext cx="10886700" cy="594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Розуміння цих фундаментальних математичних концепцій є ключовим для дослідників, які прагнуть ефективно застосовувати та розробляти ШІ-моделі.</a:t>
            </a:r>
            <a:endParaRPr lang="en-US" sz="1458" spc="-1">
              <a:latin typeface="Arial"/>
            </a:endParaRPr>
          </a:p>
        </p:txBody>
      </p:sp>
      <p:pic>
        <p:nvPicPr>
          <p:cNvPr id="515" name="Image 0" descr="preencoded.png"/>
          <p:cNvPicPr/>
          <p:nvPr/>
        </p:nvPicPr>
        <p:blipFill>
          <a:blip r:embed="rId3"/>
          <a:stretch/>
        </p:blipFill>
        <p:spPr>
          <a:xfrm>
            <a:off x="651900" y="2272800"/>
            <a:ext cx="464100" cy="464100"/>
          </a:xfrm>
          <a:prstGeom prst="rect">
            <a:avLst/>
          </a:prstGeom>
          <a:ln w="0">
            <a:noFill/>
          </a:ln>
        </p:spPr>
      </p:pic>
      <p:sp>
        <p:nvSpPr>
          <p:cNvPr id="516" name="Text 2"/>
          <p:cNvSpPr/>
          <p:nvPr/>
        </p:nvSpPr>
        <p:spPr>
          <a:xfrm>
            <a:off x="1350300" y="2383200"/>
            <a:ext cx="2326800" cy="28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51"/>
              </a:lnSpc>
              <a:tabLst>
                <a:tab pos="0" algn="l"/>
              </a:tabLst>
            </a:pPr>
            <a:r>
              <a:rPr lang="en-US" sz="1792" spc="-1">
                <a:solidFill>
                  <a:srgbClr val="D6D9D7"/>
                </a:solidFill>
                <a:latin typeface="DM Sans Medium"/>
                <a:ea typeface="DM Sans Medium"/>
              </a:rPr>
              <a:t>Лінійна алгебра</a:t>
            </a:r>
            <a:endParaRPr lang="en-US" sz="1792" spc="-1">
              <a:latin typeface="Arial"/>
            </a:endParaRPr>
          </a:p>
        </p:txBody>
      </p:sp>
      <p:sp>
        <p:nvSpPr>
          <p:cNvPr id="517" name="Text 3"/>
          <p:cNvSpPr/>
          <p:nvPr/>
        </p:nvSpPr>
        <p:spPr>
          <a:xfrm>
            <a:off x="1350300" y="2786100"/>
            <a:ext cx="4627800" cy="594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Представлення даних, обробка зображень та матриці перетворень.</a:t>
            </a:r>
            <a:endParaRPr lang="en-US" sz="1458" spc="-1">
              <a:latin typeface="Arial"/>
            </a:endParaRPr>
          </a:p>
        </p:txBody>
      </p:sp>
      <p:pic>
        <p:nvPicPr>
          <p:cNvPr id="518" name="Image 1" descr="preencoded.png"/>
          <p:cNvPicPr/>
          <p:nvPr/>
        </p:nvPicPr>
        <p:blipFill>
          <a:blip r:embed="rId4"/>
          <a:stretch/>
        </p:blipFill>
        <p:spPr>
          <a:xfrm>
            <a:off x="6212400" y="2272800"/>
            <a:ext cx="464100" cy="464100"/>
          </a:xfrm>
          <a:prstGeom prst="rect">
            <a:avLst/>
          </a:prstGeom>
          <a:ln w="0">
            <a:noFill/>
          </a:ln>
        </p:spPr>
      </p:pic>
      <p:sp>
        <p:nvSpPr>
          <p:cNvPr id="519" name="Text 4"/>
          <p:cNvSpPr/>
          <p:nvPr/>
        </p:nvSpPr>
        <p:spPr>
          <a:xfrm>
            <a:off x="6910800" y="2383200"/>
            <a:ext cx="2326800" cy="28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51"/>
              </a:lnSpc>
              <a:tabLst>
                <a:tab pos="0" algn="l"/>
              </a:tabLst>
            </a:pPr>
            <a:r>
              <a:rPr lang="en-US" sz="1792" spc="-1">
                <a:solidFill>
                  <a:srgbClr val="D6D9D7"/>
                </a:solidFill>
                <a:latin typeface="DM Sans Medium"/>
                <a:ea typeface="DM Sans Medium"/>
              </a:rPr>
              <a:t>Чисельні методи</a:t>
            </a:r>
            <a:endParaRPr lang="en-US" sz="1792" spc="-1">
              <a:latin typeface="Arial"/>
            </a:endParaRPr>
          </a:p>
        </p:txBody>
      </p:sp>
      <p:sp>
        <p:nvSpPr>
          <p:cNvPr id="520" name="Text 5"/>
          <p:cNvSpPr/>
          <p:nvPr/>
        </p:nvSpPr>
        <p:spPr>
          <a:xfrm>
            <a:off x="6910800" y="2786100"/>
            <a:ext cx="4627800" cy="594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Оптимізація при навчанні моделі (градієнтний спуск, ортогональні методи та інші).</a:t>
            </a:r>
            <a:endParaRPr lang="en-US" sz="1458" spc="-1">
              <a:latin typeface="Arial"/>
            </a:endParaRPr>
          </a:p>
        </p:txBody>
      </p:sp>
      <p:pic>
        <p:nvPicPr>
          <p:cNvPr id="521" name="Image 2" descr="preencoded.png"/>
          <p:cNvPicPr/>
          <p:nvPr/>
        </p:nvPicPr>
        <p:blipFill>
          <a:blip r:embed="rId5"/>
          <a:stretch/>
        </p:blipFill>
        <p:spPr>
          <a:xfrm>
            <a:off x="651900" y="3754200"/>
            <a:ext cx="464100" cy="464100"/>
          </a:xfrm>
          <a:prstGeom prst="rect">
            <a:avLst/>
          </a:prstGeom>
          <a:ln w="0">
            <a:noFill/>
          </a:ln>
        </p:spPr>
      </p:pic>
      <p:sp>
        <p:nvSpPr>
          <p:cNvPr id="522" name="Text 6"/>
          <p:cNvSpPr/>
          <p:nvPr/>
        </p:nvSpPr>
        <p:spPr>
          <a:xfrm>
            <a:off x="1350300" y="3864900"/>
            <a:ext cx="2970000" cy="28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51"/>
              </a:lnSpc>
              <a:tabLst>
                <a:tab pos="0" algn="l"/>
              </a:tabLst>
            </a:pPr>
            <a:r>
              <a:rPr lang="en-US" sz="1792" spc="-1">
                <a:solidFill>
                  <a:srgbClr val="D6D9D7"/>
                </a:solidFill>
                <a:latin typeface="DM Sans Medium"/>
                <a:ea typeface="DM Sans Medium"/>
              </a:rPr>
              <a:t>Ймовірність та статистика</a:t>
            </a:r>
            <a:endParaRPr lang="en-US" sz="1792" spc="-1">
              <a:latin typeface="Arial"/>
            </a:endParaRPr>
          </a:p>
        </p:txBody>
      </p:sp>
      <p:sp>
        <p:nvSpPr>
          <p:cNvPr id="523" name="Text 7"/>
          <p:cNvSpPr/>
          <p:nvPr/>
        </p:nvSpPr>
        <p:spPr>
          <a:xfrm>
            <a:off x="1350300" y="4267500"/>
            <a:ext cx="4627800" cy="29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Оцінка невизначеності та статистичні висновки.</a:t>
            </a:r>
            <a:endParaRPr lang="en-US" sz="1458" spc="-1">
              <a:latin typeface="Arial"/>
            </a:endParaRPr>
          </a:p>
        </p:txBody>
      </p:sp>
      <p:pic>
        <p:nvPicPr>
          <p:cNvPr id="524" name="Image 3" descr="preencoded.png"/>
          <p:cNvPicPr/>
          <p:nvPr/>
        </p:nvPicPr>
        <p:blipFill>
          <a:blip r:embed="rId6"/>
          <a:stretch/>
        </p:blipFill>
        <p:spPr>
          <a:xfrm>
            <a:off x="6212400" y="3754200"/>
            <a:ext cx="464100" cy="464100"/>
          </a:xfrm>
          <a:prstGeom prst="rect">
            <a:avLst/>
          </a:prstGeom>
          <a:ln w="0">
            <a:noFill/>
          </a:ln>
        </p:spPr>
      </p:pic>
      <p:sp>
        <p:nvSpPr>
          <p:cNvPr id="525" name="Text 8"/>
          <p:cNvSpPr/>
          <p:nvPr/>
        </p:nvSpPr>
        <p:spPr>
          <a:xfrm>
            <a:off x="6910800" y="3864900"/>
            <a:ext cx="2326800" cy="28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51"/>
              </a:lnSpc>
              <a:tabLst>
                <a:tab pos="0" algn="l"/>
              </a:tabLst>
            </a:pPr>
            <a:r>
              <a:rPr lang="en-US" sz="1792" spc="-1">
                <a:solidFill>
                  <a:srgbClr val="D6D9D7"/>
                </a:solidFill>
                <a:latin typeface="DM Sans Medium"/>
                <a:ea typeface="DM Sans Medium"/>
              </a:rPr>
              <a:t>Теорія оптимізації</a:t>
            </a:r>
            <a:endParaRPr lang="en-US" sz="1792" spc="-1">
              <a:latin typeface="Arial"/>
            </a:endParaRPr>
          </a:p>
        </p:txBody>
      </p:sp>
      <p:sp>
        <p:nvSpPr>
          <p:cNvPr id="526" name="Text 9"/>
          <p:cNvSpPr/>
          <p:nvPr/>
        </p:nvSpPr>
        <p:spPr>
          <a:xfrm>
            <a:off x="6910800" y="4267500"/>
            <a:ext cx="4627800" cy="594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Пошук оптимальних рішень у складних просторах параметрів. Зменшення розмірності, оцінювання інформативних ознак</a:t>
            </a:r>
            <a:endParaRPr lang="en-US" sz="1458" spc="-1">
              <a:latin typeface="Arial"/>
            </a:endParaRPr>
          </a:p>
        </p:txBody>
      </p:sp>
      <p:pic>
        <p:nvPicPr>
          <p:cNvPr id="527" name="Image 4" descr="preencoded.png"/>
          <p:cNvPicPr/>
          <p:nvPr/>
        </p:nvPicPr>
        <p:blipFill>
          <a:blip r:embed="rId7"/>
          <a:stretch/>
        </p:blipFill>
        <p:spPr>
          <a:xfrm>
            <a:off x="651900" y="5235900"/>
            <a:ext cx="464100" cy="464100"/>
          </a:xfrm>
          <a:prstGeom prst="rect">
            <a:avLst/>
          </a:prstGeom>
          <a:ln w="0">
            <a:noFill/>
          </a:ln>
        </p:spPr>
      </p:pic>
      <p:sp>
        <p:nvSpPr>
          <p:cNvPr id="528" name="Text 10"/>
          <p:cNvSpPr/>
          <p:nvPr/>
        </p:nvSpPr>
        <p:spPr>
          <a:xfrm>
            <a:off x="1350300" y="5346600"/>
            <a:ext cx="2326800" cy="28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51"/>
              </a:lnSpc>
              <a:tabLst>
                <a:tab pos="0" algn="l"/>
              </a:tabLst>
            </a:pPr>
            <a:r>
              <a:rPr lang="en-US" sz="1792" spc="-1">
                <a:solidFill>
                  <a:srgbClr val="D6D9D7"/>
                </a:solidFill>
                <a:latin typeface="DM Sans Medium"/>
                <a:ea typeface="DM Sans Medium"/>
              </a:rPr>
              <a:t>Теорія графів</a:t>
            </a:r>
            <a:endParaRPr lang="en-US" sz="1792" spc="-1">
              <a:latin typeface="Arial"/>
            </a:endParaRPr>
          </a:p>
        </p:txBody>
      </p:sp>
      <p:sp>
        <p:nvSpPr>
          <p:cNvPr id="529" name="Text 11"/>
          <p:cNvSpPr/>
          <p:nvPr/>
        </p:nvSpPr>
        <p:spPr>
          <a:xfrm>
            <a:off x="1350300" y="5749200"/>
            <a:ext cx="4627800" cy="594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Моделювання мереж для формування взаємозв'язків.</a:t>
            </a:r>
            <a:endParaRPr lang="en-US" sz="1458" spc="-1">
              <a:latin typeface="Arial"/>
            </a:endParaRPr>
          </a:p>
        </p:txBody>
      </p:sp>
      <p:pic>
        <p:nvPicPr>
          <p:cNvPr id="530" name="Image 5" descr="preencoded.png"/>
          <p:cNvPicPr/>
          <p:nvPr/>
        </p:nvPicPr>
        <p:blipFill>
          <a:blip r:embed="rId8"/>
          <a:stretch/>
        </p:blipFill>
        <p:spPr>
          <a:xfrm>
            <a:off x="6212400" y="5235900"/>
            <a:ext cx="464100" cy="464100"/>
          </a:xfrm>
          <a:prstGeom prst="rect">
            <a:avLst/>
          </a:prstGeom>
          <a:ln w="0">
            <a:noFill/>
          </a:ln>
        </p:spPr>
      </p:pic>
      <p:sp>
        <p:nvSpPr>
          <p:cNvPr id="531" name="Text 12"/>
          <p:cNvSpPr/>
          <p:nvPr/>
        </p:nvSpPr>
        <p:spPr>
          <a:xfrm>
            <a:off x="6910800" y="5346600"/>
            <a:ext cx="2326800" cy="28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251"/>
              </a:lnSpc>
              <a:tabLst>
                <a:tab pos="0" algn="l"/>
              </a:tabLst>
            </a:pPr>
            <a:r>
              <a:rPr lang="en-US" sz="1792" spc="-1">
                <a:solidFill>
                  <a:srgbClr val="D6D9D7"/>
                </a:solidFill>
                <a:latin typeface="DM Sans Medium"/>
                <a:ea typeface="DM Sans Medium"/>
              </a:rPr>
              <a:t>Обробка сигналів</a:t>
            </a:r>
            <a:endParaRPr lang="en-US" sz="1792" spc="-1">
              <a:latin typeface="Arial"/>
            </a:endParaRPr>
          </a:p>
        </p:txBody>
      </p:sp>
      <p:sp>
        <p:nvSpPr>
          <p:cNvPr id="532" name="Text 13"/>
          <p:cNvSpPr/>
          <p:nvPr/>
        </p:nvSpPr>
        <p:spPr>
          <a:xfrm>
            <a:off x="6910800" y="5749200"/>
            <a:ext cx="4627800" cy="29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2334"/>
              </a:lnSpc>
              <a:tabLst>
                <a:tab pos="0" algn="l"/>
              </a:tabLst>
            </a:pPr>
            <a:r>
              <a:rPr lang="en-US" sz="1458" spc="-1">
                <a:solidFill>
                  <a:srgbClr val="D6D9D7"/>
                </a:solidFill>
                <a:latin typeface="Inter"/>
                <a:ea typeface="Inter"/>
              </a:rPr>
              <a:t>Статистичні та спектральні методи аналізу.</a:t>
            </a:r>
            <a:endParaRPr lang="en-US" sz="1458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 0"/>
          <p:cNvSpPr/>
          <p:nvPr/>
        </p:nvSpPr>
        <p:spPr>
          <a:xfrm>
            <a:off x="463500" y="365100"/>
            <a:ext cx="3903000" cy="412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3250"/>
              </a:lnSpc>
              <a:tabLst>
                <a:tab pos="0" algn="l"/>
              </a:tabLst>
            </a:pPr>
            <a:r>
              <a:rPr lang="en-US" sz="2583" spc="-1">
                <a:solidFill>
                  <a:srgbClr val="F7F7F8"/>
                </a:solidFill>
                <a:latin typeface="DM Sans Medium"/>
                <a:ea typeface="DM Sans Medium"/>
              </a:rPr>
              <a:t>ШІ в геологічних науках</a:t>
            </a:r>
            <a:endParaRPr lang="en-US" sz="2583" spc="-1">
              <a:latin typeface="Arial"/>
            </a:endParaRPr>
          </a:p>
        </p:txBody>
      </p:sp>
      <p:sp>
        <p:nvSpPr>
          <p:cNvPr id="534" name="Text 1"/>
          <p:cNvSpPr/>
          <p:nvPr/>
        </p:nvSpPr>
        <p:spPr>
          <a:xfrm>
            <a:off x="463500" y="1097100"/>
            <a:ext cx="5469300" cy="63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spcBef>
                <a:spcPts val="1441"/>
              </a:spcBef>
              <a:spcAft>
                <a:spcPts val="1079"/>
              </a:spcAft>
              <a:tabLst>
                <a:tab pos="0" algn="l"/>
              </a:tabLst>
            </a:pP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Геологічні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науки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генерують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величезні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обсяги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складних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даних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.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Класичними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методами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часто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важко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ідентифікувати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ефективні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взаємозвязки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. ШІ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пропонує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потужні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інструменти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для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подолання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цих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 </a:t>
            </a:r>
            <a:r>
              <a:rPr lang="en-US" sz="1667" spc="-1" dirty="0" err="1">
                <a:solidFill>
                  <a:srgbClr val="D6D9D7"/>
                </a:solidFill>
                <a:latin typeface="Times New Roman"/>
                <a:ea typeface="Inter"/>
              </a:rPr>
              <a:t>викликів</a:t>
            </a:r>
            <a:r>
              <a:rPr lang="en-US" sz="1667" spc="-1" dirty="0">
                <a:solidFill>
                  <a:srgbClr val="D6D9D7"/>
                </a:solidFill>
                <a:latin typeface="Times New Roman"/>
                <a:ea typeface="Inter"/>
              </a:rPr>
              <a:t>.</a:t>
            </a:r>
            <a:endParaRPr lang="en-US" sz="1667" spc="-1" dirty="0">
              <a:latin typeface="Arial"/>
            </a:endParaRPr>
          </a:p>
        </p:txBody>
      </p:sp>
      <p:sp>
        <p:nvSpPr>
          <p:cNvPr id="535" name="Text 2"/>
          <p:cNvSpPr/>
          <p:nvPr/>
        </p:nvSpPr>
        <p:spPr>
          <a:xfrm>
            <a:off x="381000" y="2646000"/>
            <a:ext cx="5469300" cy="210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667"/>
              </a:lnSpc>
              <a:tabLst>
                <a:tab pos="0" algn="l"/>
              </a:tabLst>
            </a:pPr>
            <a:r>
              <a:rPr lang="en-US" sz="1667" spc="-1">
                <a:solidFill>
                  <a:srgbClr val="AC9EF5"/>
                </a:solidFill>
                <a:latin typeface="Times New Roman"/>
                <a:ea typeface="Inter"/>
              </a:rPr>
              <a:t>Завдяки ШІ дослідники можуть:</a:t>
            </a:r>
            <a:endParaRPr lang="en-US" sz="1667" spc="-1">
              <a:latin typeface="Arial"/>
            </a:endParaRPr>
          </a:p>
        </p:txBody>
      </p:sp>
      <p:sp>
        <p:nvSpPr>
          <p:cNvPr id="536" name="Text 3"/>
          <p:cNvSpPr/>
          <p:nvPr/>
        </p:nvSpPr>
        <p:spPr>
          <a:xfrm>
            <a:off x="244500" y="3048000"/>
            <a:ext cx="5469300" cy="42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85889" indent="-285889">
              <a:lnSpc>
                <a:spcPts val="1667"/>
              </a:lnSpc>
              <a:spcBef>
                <a:spcPts val="1079"/>
              </a:spcBef>
              <a:buClr>
                <a:srgbClr val="D6D9D7"/>
              </a:buClr>
              <a:buFont typeface="Symbol"/>
              <a:buChar char=""/>
            </a:pP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Виявляти приховані закономірності геологічних даних.</a:t>
            </a:r>
            <a:endParaRPr lang="en-US" sz="1667" spc="-1">
              <a:latin typeface="Arial"/>
            </a:endParaRPr>
          </a:p>
          <a:p>
            <a:pPr marL="285889" indent="-285889">
              <a:lnSpc>
                <a:spcPts val="1667"/>
              </a:lnSpc>
              <a:spcBef>
                <a:spcPts val="1079"/>
              </a:spcBef>
              <a:buClr>
                <a:srgbClr val="D6D9D7"/>
              </a:buClr>
              <a:buFont typeface="Symbol"/>
              <a:buChar char=""/>
            </a:pP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Автоматизувати трудомісткі завдання.</a:t>
            </a:r>
            <a:endParaRPr lang="en-US" sz="1667" spc="-1">
              <a:latin typeface="Arial"/>
            </a:endParaRPr>
          </a:p>
          <a:p>
            <a:pPr marL="285889" indent="-285889">
              <a:lnSpc>
                <a:spcPts val="1667"/>
              </a:lnSpc>
              <a:spcBef>
                <a:spcPts val="1079"/>
              </a:spcBef>
              <a:buClr>
                <a:srgbClr val="D6D9D7"/>
              </a:buClr>
              <a:buFont typeface="Symbol"/>
              <a:buChar char=""/>
            </a:pP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Створювати прогностичні моделі або оцінки ризиків.</a:t>
            </a:r>
            <a:endParaRPr lang="en-US" sz="1667" spc="-1">
              <a:latin typeface="Arial"/>
            </a:endParaRPr>
          </a:p>
          <a:p>
            <a:pPr marL="285889" indent="-285889">
              <a:lnSpc>
                <a:spcPts val="1667"/>
              </a:lnSpc>
              <a:spcBef>
                <a:spcPts val="1079"/>
              </a:spcBef>
              <a:buClr>
                <a:srgbClr val="D6D9D7"/>
              </a:buClr>
              <a:buFont typeface="Symbol"/>
              <a:buChar char=""/>
            </a:pPr>
            <a:r>
              <a:rPr lang="en-US" sz="1667" spc="-1">
                <a:solidFill>
                  <a:srgbClr val="D6D9D7"/>
                </a:solidFill>
                <a:latin typeface="Times New Roman"/>
                <a:ea typeface="Inter"/>
              </a:rPr>
              <a:t>Інтегрувати та аналізувати дані з кількох різнорідних джерел.</a:t>
            </a:r>
            <a:endParaRPr lang="en-US" sz="1667" spc="-1">
              <a:latin typeface="Arial"/>
            </a:endParaRPr>
          </a:p>
        </p:txBody>
      </p:sp>
      <p:pic>
        <p:nvPicPr>
          <p:cNvPr id="537" name="Image 0" descr="preencoded.png"/>
          <p:cNvPicPr/>
          <p:nvPr/>
        </p:nvPicPr>
        <p:blipFill>
          <a:blip r:embed="rId3"/>
          <a:stretch/>
        </p:blipFill>
        <p:spPr>
          <a:xfrm>
            <a:off x="6264000" y="1126800"/>
            <a:ext cx="3476400" cy="521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 0"/>
          <p:cNvSpPr/>
          <p:nvPr/>
        </p:nvSpPr>
        <p:spPr>
          <a:xfrm>
            <a:off x="661500" y="640200"/>
            <a:ext cx="704520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3917"/>
              </a:lnSpc>
              <a:tabLst>
                <a:tab pos="0" algn="l"/>
              </a:tabLst>
            </a:pPr>
            <a:r>
              <a:rPr lang="en-US" sz="3125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Підгалузі</a:t>
            </a:r>
            <a:r>
              <a:rPr lang="en-US" sz="3125" spc="-1" dirty="0">
                <a:solidFill>
                  <a:srgbClr val="F7F7F8"/>
                </a:solidFill>
                <a:latin typeface="DM Sans Medium"/>
                <a:ea typeface="DM Sans Medium"/>
              </a:rPr>
              <a:t> ШІ, </a:t>
            </a:r>
            <a:r>
              <a:rPr lang="en-US" sz="3125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що</a:t>
            </a:r>
            <a:r>
              <a:rPr lang="en-US" sz="3125" spc="-1" dirty="0">
                <a:solidFill>
                  <a:srgbClr val="F7F7F8"/>
                </a:solidFill>
                <a:latin typeface="DM Sans Medium"/>
                <a:ea typeface="DM Sans Medium"/>
              </a:rPr>
              <a:t> </a:t>
            </a:r>
            <a:r>
              <a:rPr lang="en-US" sz="3125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стосуються</a:t>
            </a:r>
            <a:r>
              <a:rPr lang="en-US" sz="3125" spc="-1" dirty="0">
                <a:solidFill>
                  <a:srgbClr val="F7F7F8"/>
                </a:solidFill>
                <a:latin typeface="DM Sans Medium"/>
                <a:ea typeface="DM Sans Medium"/>
              </a:rPr>
              <a:t> </a:t>
            </a:r>
            <a:r>
              <a:rPr lang="en-US" sz="3125" spc="-1" dirty="0" err="1">
                <a:solidFill>
                  <a:srgbClr val="F7F7F8"/>
                </a:solidFill>
                <a:latin typeface="DM Sans Medium"/>
                <a:ea typeface="DM Sans Medium"/>
              </a:rPr>
              <a:t>геології</a:t>
            </a:r>
            <a:endParaRPr lang="en-US" sz="3125" spc="-1" dirty="0">
              <a:latin typeface="Arial"/>
            </a:endParaRPr>
          </a:p>
        </p:txBody>
      </p:sp>
      <p:sp>
        <p:nvSpPr>
          <p:cNvPr id="539" name="Shape 1"/>
          <p:cNvSpPr/>
          <p:nvPr/>
        </p:nvSpPr>
        <p:spPr>
          <a:xfrm>
            <a:off x="661500" y="1463400"/>
            <a:ext cx="5352600" cy="1476300"/>
          </a:xfrm>
          <a:prstGeom prst="roundRect">
            <a:avLst>
              <a:gd name="adj" fmla="val 1631"/>
            </a:avLst>
          </a:prstGeom>
          <a:solidFill>
            <a:srgbClr val="2D3133"/>
          </a:solidFill>
          <a:ln w="2286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40" name="Text 2"/>
          <p:cNvSpPr/>
          <p:nvPr/>
        </p:nvSpPr>
        <p:spPr>
          <a:xfrm>
            <a:off x="841200" y="1643100"/>
            <a:ext cx="2006700" cy="2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958"/>
              </a:lnSpc>
              <a:tabLst>
                <a:tab pos="0" algn="l"/>
              </a:tabLst>
            </a:pPr>
            <a:r>
              <a:rPr lang="en-US" sz="1542" spc="-1">
                <a:solidFill>
                  <a:srgbClr val="D6D9D7"/>
                </a:solidFill>
                <a:latin typeface="DM Sans Medium"/>
                <a:ea typeface="DM Sans Medium"/>
              </a:rPr>
              <a:t>Машинне навчання</a:t>
            </a:r>
            <a:endParaRPr lang="en-US" sz="1542" spc="-1">
              <a:latin typeface="Arial"/>
            </a:endParaRPr>
          </a:p>
        </p:txBody>
      </p:sp>
      <p:sp>
        <p:nvSpPr>
          <p:cNvPr id="541" name="Text 3"/>
          <p:cNvSpPr/>
          <p:nvPr/>
        </p:nvSpPr>
        <p:spPr>
          <a:xfrm>
            <a:off x="841200" y="1990500"/>
            <a:ext cx="4993200" cy="76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Прогностична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аналітика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,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розпізнавання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образів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. </a:t>
            </a:r>
            <a:r>
              <a:rPr lang="en-US" sz="1250" b="1" spc="-1" dirty="0" err="1">
                <a:solidFill>
                  <a:srgbClr val="D6D9D7"/>
                </a:solidFill>
                <a:latin typeface="Inter"/>
                <a:ea typeface="Inter"/>
              </a:rPr>
              <a:t>Застосування</a:t>
            </a:r>
            <a:r>
              <a:rPr lang="en-US" sz="1250" b="1" spc="-1" dirty="0">
                <a:solidFill>
                  <a:srgbClr val="D6D9D7"/>
                </a:solidFill>
                <a:latin typeface="Inter"/>
                <a:ea typeface="Inter"/>
              </a:rPr>
              <a:t>: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Прогнозування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видобутку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нафти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,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класифікація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гірських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порід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.</a:t>
            </a:r>
            <a:endParaRPr lang="en-US" sz="1250" spc="-1" dirty="0">
              <a:latin typeface="Arial"/>
            </a:endParaRPr>
          </a:p>
        </p:txBody>
      </p:sp>
      <p:sp>
        <p:nvSpPr>
          <p:cNvPr id="542" name="Shape 4"/>
          <p:cNvSpPr/>
          <p:nvPr/>
        </p:nvSpPr>
        <p:spPr>
          <a:xfrm>
            <a:off x="6176400" y="1463400"/>
            <a:ext cx="5352600" cy="1476300"/>
          </a:xfrm>
          <a:prstGeom prst="roundRect">
            <a:avLst>
              <a:gd name="adj" fmla="val 1631"/>
            </a:avLst>
          </a:prstGeom>
          <a:solidFill>
            <a:srgbClr val="2D3133"/>
          </a:solidFill>
          <a:ln w="2286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43" name="Text 5"/>
          <p:cNvSpPr/>
          <p:nvPr/>
        </p:nvSpPr>
        <p:spPr>
          <a:xfrm>
            <a:off x="6356100" y="1643100"/>
            <a:ext cx="2006700" cy="2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958"/>
              </a:lnSpc>
              <a:tabLst>
                <a:tab pos="0" algn="l"/>
              </a:tabLst>
            </a:pPr>
            <a:r>
              <a:rPr lang="en-US" sz="1542" spc="-1">
                <a:solidFill>
                  <a:srgbClr val="D6D9D7"/>
                </a:solidFill>
                <a:latin typeface="DM Sans Medium"/>
                <a:ea typeface="DM Sans Medium"/>
              </a:rPr>
              <a:t>Глибоке навчання</a:t>
            </a:r>
            <a:endParaRPr lang="en-US" sz="1542" spc="-1">
              <a:latin typeface="Arial"/>
            </a:endParaRPr>
          </a:p>
        </p:txBody>
      </p:sp>
      <p:sp>
        <p:nvSpPr>
          <p:cNvPr id="544" name="Text 6"/>
          <p:cNvSpPr/>
          <p:nvPr/>
        </p:nvSpPr>
        <p:spPr>
          <a:xfrm>
            <a:off x="6356100" y="1990500"/>
            <a:ext cx="4993500" cy="76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Комплексне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вилучення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ознак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з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великих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наборів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даних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. </a:t>
            </a:r>
            <a:r>
              <a:rPr lang="en-US" sz="1250" b="1" spc="-1" dirty="0" err="1">
                <a:solidFill>
                  <a:srgbClr val="D6D9D7"/>
                </a:solidFill>
                <a:latin typeface="Inter"/>
                <a:ea typeface="Inter"/>
              </a:rPr>
              <a:t>Застосування</a:t>
            </a:r>
            <a:r>
              <a:rPr lang="en-US" sz="1250" b="1" spc="-1" dirty="0">
                <a:solidFill>
                  <a:srgbClr val="D6D9D7"/>
                </a:solidFill>
                <a:latin typeface="Inter"/>
                <a:ea typeface="Inter"/>
              </a:rPr>
              <a:t>: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Інтерпретація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сейсмічних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зображень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,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аналіз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мінеральних</a:t>
            </a:r>
            <a:r>
              <a:rPr lang="uk-UA" sz="1250" spc="-1" dirty="0">
                <a:solidFill>
                  <a:srgbClr val="D6D9D7"/>
                </a:solidFill>
                <a:latin typeface="Inter"/>
                <a:ea typeface="Inter"/>
              </a:rPr>
              <a:t> покладів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.</a:t>
            </a:r>
            <a:endParaRPr lang="en-US" sz="1250" spc="-1" dirty="0">
              <a:latin typeface="Arial"/>
            </a:endParaRPr>
          </a:p>
        </p:txBody>
      </p:sp>
      <p:sp>
        <p:nvSpPr>
          <p:cNvPr id="545" name="Shape 7"/>
          <p:cNvSpPr/>
          <p:nvPr/>
        </p:nvSpPr>
        <p:spPr>
          <a:xfrm>
            <a:off x="661500" y="3101700"/>
            <a:ext cx="5352600" cy="1476300"/>
          </a:xfrm>
          <a:prstGeom prst="roundRect">
            <a:avLst>
              <a:gd name="adj" fmla="val 1631"/>
            </a:avLst>
          </a:prstGeom>
          <a:solidFill>
            <a:srgbClr val="2D3133"/>
          </a:solidFill>
          <a:ln w="2286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46" name="Text 8"/>
          <p:cNvSpPr/>
          <p:nvPr/>
        </p:nvSpPr>
        <p:spPr>
          <a:xfrm>
            <a:off x="841200" y="3281400"/>
            <a:ext cx="2006700" cy="2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958"/>
              </a:lnSpc>
              <a:tabLst>
                <a:tab pos="0" algn="l"/>
              </a:tabLst>
            </a:pPr>
            <a:r>
              <a:rPr lang="en-US" sz="1542" spc="-1">
                <a:solidFill>
                  <a:srgbClr val="D6D9D7"/>
                </a:solidFill>
                <a:latin typeface="DM Sans Medium"/>
                <a:ea typeface="DM Sans Medium"/>
              </a:rPr>
              <a:t>Комп'ютерний зір</a:t>
            </a:r>
            <a:endParaRPr lang="en-US" sz="1542" spc="-1">
              <a:latin typeface="Arial"/>
            </a:endParaRPr>
          </a:p>
        </p:txBody>
      </p:sp>
      <p:sp>
        <p:nvSpPr>
          <p:cNvPr id="547" name="Text 9"/>
          <p:cNvSpPr/>
          <p:nvPr/>
        </p:nvSpPr>
        <p:spPr>
          <a:xfrm>
            <a:off x="841200" y="3628800"/>
            <a:ext cx="4993200" cy="51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Інтерпретація зображень. </a:t>
            </a:r>
            <a:r>
              <a:rPr lang="en-US" sz="1250" b="1" spc="-1">
                <a:solidFill>
                  <a:srgbClr val="D6D9D7"/>
                </a:solidFill>
                <a:latin typeface="Inter"/>
                <a:ea typeface="Inter"/>
              </a:rPr>
              <a:t>Застосування:</a:t>
            </a: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 Аналіз мікрознімків та супутникових багатоспектральних зображень.</a:t>
            </a:r>
            <a:endParaRPr lang="en-US" sz="1250" spc="-1">
              <a:latin typeface="Arial"/>
            </a:endParaRPr>
          </a:p>
        </p:txBody>
      </p:sp>
      <p:sp>
        <p:nvSpPr>
          <p:cNvPr id="548" name="Shape 10"/>
          <p:cNvSpPr/>
          <p:nvPr/>
        </p:nvSpPr>
        <p:spPr>
          <a:xfrm>
            <a:off x="6176400" y="3101700"/>
            <a:ext cx="5352600" cy="1476300"/>
          </a:xfrm>
          <a:prstGeom prst="roundRect">
            <a:avLst>
              <a:gd name="adj" fmla="val 1631"/>
            </a:avLst>
          </a:prstGeom>
          <a:solidFill>
            <a:srgbClr val="2D3133"/>
          </a:solidFill>
          <a:ln w="2286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49" name="Text 11"/>
          <p:cNvSpPr/>
          <p:nvPr/>
        </p:nvSpPr>
        <p:spPr>
          <a:xfrm>
            <a:off x="6356100" y="3281400"/>
            <a:ext cx="2498100" cy="2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958"/>
              </a:lnSpc>
              <a:tabLst>
                <a:tab pos="0" algn="l"/>
              </a:tabLst>
            </a:pPr>
            <a:r>
              <a:rPr lang="en-US" sz="1542" spc="-1">
                <a:solidFill>
                  <a:srgbClr val="D6D9D7"/>
                </a:solidFill>
                <a:latin typeface="DM Sans Medium"/>
                <a:ea typeface="DM Sans Medium"/>
              </a:rPr>
              <a:t>Обробка природної мови</a:t>
            </a:r>
            <a:endParaRPr lang="en-US" sz="1542" spc="-1">
              <a:latin typeface="Arial"/>
            </a:endParaRPr>
          </a:p>
        </p:txBody>
      </p:sp>
      <p:sp>
        <p:nvSpPr>
          <p:cNvPr id="550" name="Text 12"/>
          <p:cNvSpPr/>
          <p:nvPr/>
        </p:nvSpPr>
        <p:spPr>
          <a:xfrm>
            <a:off x="6356100" y="3628800"/>
            <a:ext cx="4993500" cy="76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Аналіз тексту та літератури. </a:t>
            </a:r>
            <a:r>
              <a:rPr lang="en-US" sz="1250" b="1" spc="-1">
                <a:solidFill>
                  <a:srgbClr val="D6D9D7"/>
                </a:solidFill>
                <a:latin typeface="Inter"/>
                <a:ea typeface="Inter"/>
              </a:rPr>
              <a:t>Застосування:</a:t>
            </a: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 Виокремлення інформації з геологічних звітів, статей,  узагальнення дослідницьких робіт.</a:t>
            </a:r>
            <a:endParaRPr lang="en-US" sz="1250" spc="-1">
              <a:latin typeface="Arial"/>
            </a:endParaRPr>
          </a:p>
        </p:txBody>
      </p:sp>
      <p:sp>
        <p:nvSpPr>
          <p:cNvPr id="551" name="Shape 13"/>
          <p:cNvSpPr/>
          <p:nvPr/>
        </p:nvSpPr>
        <p:spPr>
          <a:xfrm>
            <a:off x="661500" y="4740000"/>
            <a:ext cx="5352600" cy="1476300"/>
          </a:xfrm>
          <a:prstGeom prst="roundRect">
            <a:avLst>
              <a:gd name="adj" fmla="val 1631"/>
            </a:avLst>
          </a:prstGeom>
          <a:solidFill>
            <a:srgbClr val="2D3133"/>
          </a:solidFill>
          <a:ln w="2286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52" name="Text 14"/>
          <p:cNvSpPr/>
          <p:nvPr/>
        </p:nvSpPr>
        <p:spPr>
          <a:xfrm>
            <a:off x="841200" y="4919700"/>
            <a:ext cx="2006700" cy="2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958"/>
              </a:lnSpc>
              <a:tabLst>
                <a:tab pos="0" algn="l"/>
              </a:tabLst>
            </a:pPr>
            <a:r>
              <a:rPr lang="en-US" sz="1542" spc="-1">
                <a:solidFill>
                  <a:srgbClr val="D6D9D7"/>
                </a:solidFill>
                <a:latin typeface="DM Sans Medium"/>
                <a:ea typeface="DM Sans Medium"/>
              </a:rPr>
              <a:t>Експертні системи</a:t>
            </a:r>
            <a:endParaRPr lang="en-US" sz="1542" spc="-1">
              <a:latin typeface="Arial"/>
            </a:endParaRPr>
          </a:p>
        </p:txBody>
      </p:sp>
      <p:sp>
        <p:nvSpPr>
          <p:cNvPr id="553" name="Text 15"/>
          <p:cNvSpPr/>
          <p:nvPr/>
        </p:nvSpPr>
        <p:spPr>
          <a:xfrm>
            <a:off x="841200" y="5267100"/>
            <a:ext cx="4993200" cy="51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Прийняття рішень на окреслених правил. </a:t>
            </a:r>
            <a:r>
              <a:rPr lang="en-US" sz="1250" b="1" spc="-1">
                <a:solidFill>
                  <a:srgbClr val="D6D9D7"/>
                </a:solidFill>
                <a:latin typeface="Inter"/>
                <a:ea typeface="Inter"/>
              </a:rPr>
              <a:t>Застосування:</a:t>
            </a:r>
            <a:r>
              <a:rPr lang="en-US" sz="1250" spc="-1">
                <a:solidFill>
                  <a:srgbClr val="D6D9D7"/>
                </a:solidFill>
                <a:latin typeface="Inter"/>
                <a:ea typeface="Inter"/>
              </a:rPr>
              <a:t> Діагностика геологічних утворень, оцінка геологічних ризиків.</a:t>
            </a:r>
            <a:endParaRPr lang="en-US" sz="1250" spc="-1">
              <a:latin typeface="Arial"/>
            </a:endParaRPr>
          </a:p>
        </p:txBody>
      </p:sp>
      <p:sp>
        <p:nvSpPr>
          <p:cNvPr id="554" name="Shape 16"/>
          <p:cNvSpPr/>
          <p:nvPr/>
        </p:nvSpPr>
        <p:spPr>
          <a:xfrm>
            <a:off x="6176400" y="4740000"/>
            <a:ext cx="5352600" cy="1476300"/>
          </a:xfrm>
          <a:prstGeom prst="roundRect">
            <a:avLst>
              <a:gd name="adj" fmla="val 1631"/>
            </a:avLst>
          </a:prstGeom>
          <a:solidFill>
            <a:srgbClr val="2D3133"/>
          </a:solidFill>
          <a:ln w="22860">
            <a:solidFill>
              <a:srgbClr val="6569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 sz="1500"/>
          </a:p>
        </p:txBody>
      </p:sp>
      <p:sp>
        <p:nvSpPr>
          <p:cNvPr id="555" name="Text 17"/>
          <p:cNvSpPr/>
          <p:nvPr/>
        </p:nvSpPr>
        <p:spPr>
          <a:xfrm>
            <a:off x="6356100" y="4919700"/>
            <a:ext cx="3128100" cy="2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ts val="1958"/>
              </a:lnSpc>
              <a:tabLst>
                <a:tab pos="0" algn="l"/>
              </a:tabLst>
            </a:pPr>
            <a:r>
              <a:rPr lang="en-US" sz="1542" spc="-1" dirty="0" err="1">
                <a:solidFill>
                  <a:srgbClr val="D6D9D7"/>
                </a:solidFill>
                <a:latin typeface="DM Sans Medium"/>
                <a:ea typeface="DM Sans Medium"/>
              </a:rPr>
              <a:t>Робототехніка</a:t>
            </a:r>
            <a:r>
              <a:rPr lang="en-US" sz="1542" spc="-1" dirty="0">
                <a:solidFill>
                  <a:srgbClr val="D6D9D7"/>
                </a:solidFill>
                <a:latin typeface="DM Sans Medium"/>
                <a:ea typeface="DM Sans Medium"/>
              </a:rPr>
              <a:t> </a:t>
            </a:r>
            <a:r>
              <a:rPr lang="en-US" sz="1542" spc="-1" dirty="0" err="1">
                <a:solidFill>
                  <a:srgbClr val="D6D9D7"/>
                </a:solidFill>
                <a:latin typeface="DM Sans Medium"/>
                <a:ea typeface="DM Sans Medium"/>
              </a:rPr>
              <a:t>та</a:t>
            </a:r>
            <a:r>
              <a:rPr lang="en-US" sz="1542" spc="-1" dirty="0">
                <a:solidFill>
                  <a:srgbClr val="D6D9D7"/>
                </a:solidFill>
                <a:latin typeface="DM Sans Medium"/>
                <a:ea typeface="DM Sans Medium"/>
              </a:rPr>
              <a:t> </a:t>
            </a:r>
            <a:r>
              <a:rPr lang="en-US" sz="1542" spc="-1" dirty="0" err="1">
                <a:solidFill>
                  <a:srgbClr val="D6D9D7"/>
                </a:solidFill>
                <a:latin typeface="DM Sans Medium"/>
                <a:ea typeface="DM Sans Medium"/>
              </a:rPr>
              <a:t>автоматизація</a:t>
            </a:r>
            <a:endParaRPr lang="en-US" sz="1542" spc="-1" dirty="0">
              <a:latin typeface="Arial"/>
            </a:endParaRPr>
          </a:p>
        </p:txBody>
      </p:sp>
      <p:sp>
        <p:nvSpPr>
          <p:cNvPr id="556" name="Text 18"/>
          <p:cNvSpPr/>
          <p:nvPr/>
        </p:nvSpPr>
        <p:spPr>
          <a:xfrm>
            <a:off x="6356100" y="5267100"/>
            <a:ext cx="4993500" cy="76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001"/>
              </a:lnSpc>
              <a:tabLst>
                <a:tab pos="0" algn="l"/>
              </a:tabLst>
            </a:pP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Автоматизація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польових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та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лабораторних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робіт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. </a:t>
            </a:r>
            <a:r>
              <a:rPr lang="en-US" sz="1250" b="1" spc="-1" dirty="0" err="1">
                <a:solidFill>
                  <a:srgbClr val="D6D9D7"/>
                </a:solidFill>
                <a:latin typeface="Inter"/>
                <a:ea typeface="Inter"/>
              </a:rPr>
              <a:t>Застосування</a:t>
            </a:r>
            <a:r>
              <a:rPr lang="en-US" sz="1250" b="1" spc="-1" dirty="0">
                <a:solidFill>
                  <a:srgbClr val="D6D9D7"/>
                </a:solidFill>
                <a:latin typeface="Inter"/>
                <a:ea typeface="Inter"/>
              </a:rPr>
              <a:t>: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Дрони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для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картування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,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автоматизовані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системи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відбору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проб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 </a:t>
            </a:r>
            <a:r>
              <a:rPr lang="en-US" sz="1250" spc="-1" dirty="0" err="1">
                <a:solidFill>
                  <a:srgbClr val="D6D9D7"/>
                </a:solidFill>
                <a:latin typeface="Inter"/>
                <a:ea typeface="Inter"/>
              </a:rPr>
              <a:t>керна</a:t>
            </a:r>
            <a:r>
              <a:rPr lang="en-US" sz="1250" spc="-1" dirty="0">
                <a:solidFill>
                  <a:srgbClr val="D6D9D7"/>
                </a:solidFill>
                <a:latin typeface="Inter"/>
                <a:ea typeface="Inter"/>
              </a:rPr>
              <a:t>.</a:t>
            </a:r>
            <a:endParaRPr lang="en-US" sz="1250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23EA5-8672-A33F-E50B-C214A200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83" y="-74083"/>
            <a:ext cx="10972500" cy="1144800"/>
          </a:xfrm>
        </p:spPr>
        <p:txBody>
          <a:bodyPr/>
          <a:lstStyle/>
          <a:p>
            <a:pPr algn="ctr"/>
            <a:r>
              <a:rPr lang="ru-RU" sz="3333" b="1" dirty="0" err="1">
                <a:solidFill>
                  <a:schemeClr val="bg1"/>
                </a:solidFill>
              </a:rPr>
              <a:t>Використання</a:t>
            </a:r>
            <a:r>
              <a:rPr lang="ru-RU" sz="3333" b="1" dirty="0">
                <a:solidFill>
                  <a:schemeClr val="bg1"/>
                </a:solidFill>
              </a:rPr>
              <a:t> штучного </a:t>
            </a:r>
            <a:r>
              <a:rPr lang="ru-RU" sz="3333" b="1" dirty="0" err="1">
                <a:solidFill>
                  <a:schemeClr val="bg1"/>
                </a:solidFill>
              </a:rPr>
              <a:t>інтелекту</a:t>
            </a:r>
            <a:r>
              <a:rPr lang="ru-RU" sz="3333" b="1" dirty="0">
                <a:solidFill>
                  <a:schemeClr val="bg1"/>
                </a:solidFill>
              </a:rPr>
              <a:t> в </a:t>
            </a:r>
            <a:r>
              <a:rPr lang="ru-RU" sz="3333" b="1" dirty="0" err="1">
                <a:solidFill>
                  <a:schemeClr val="bg1"/>
                </a:solidFill>
              </a:rPr>
              <a:t>геології</a:t>
            </a:r>
            <a:endParaRPr lang="uk-UA" sz="3333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Місце для вмісту 6">
            <a:extLst>
              <a:ext uri="{FF2B5EF4-FFF2-40B4-BE49-F238E27FC236}">
                <a16:creationId xmlns:a16="http://schemas.microsoft.com/office/drawing/2014/main" id="{95923E67-E8EF-3C1B-F82B-B1562E7C0953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465667" y="994833"/>
          <a:ext cx="11116583" cy="5293638"/>
        </p:xfrm>
        <a:graphic>
          <a:graphicData uri="http://schemas.openxmlformats.org/drawingml/2006/table">
            <a:tbl>
              <a:tblPr/>
              <a:tblGrid>
                <a:gridCol w="7620000">
                  <a:extLst>
                    <a:ext uri="{9D8B030D-6E8A-4147-A177-3AD203B41FA5}">
                      <a16:colId xmlns:a16="http://schemas.microsoft.com/office/drawing/2014/main" val="791735571"/>
                    </a:ext>
                  </a:extLst>
                </a:gridCol>
                <a:gridCol w="3496583">
                  <a:extLst>
                    <a:ext uri="{9D8B030D-6E8A-4147-A177-3AD203B41FA5}">
                      <a16:colId xmlns:a16="http://schemas.microsoft.com/office/drawing/2014/main" val="1582945409"/>
                    </a:ext>
                  </a:extLst>
                </a:gridCol>
              </a:tblGrid>
              <a:tr h="384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Приклади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 ШІ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98877"/>
                  </a:ext>
                </a:extLst>
              </a:tr>
              <a:tr h="8317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Автоматичне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розпізнавання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мінералів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шліфах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мікрознімках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спектральних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дифрактограмах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CNN (Convolutional Neural Networks), computer vision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AI-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аналіз спектроскопії (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Raman, XRF, LIBS)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1858"/>
                  </a:ext>
                </a:extLst>
              </a:tr>
              <a:tr h="7731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Класифікація порід, тобто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автоматичне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розпізнавання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порід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структурою, текстурою,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співвідношенням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фаз. </a:t>
                      </a:r>
                      <a:endParaRPr lang="uk-UA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 Forest, SVM, CNN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39435"/>
                  </a:ext>
                </a:extLst>
              </a:tr>
              <a:tr h="961783">
                <a:tc>
                  <a:txBody>
                    <a:bodyPr/>
                    <a:lstStyle/>
                    <a:p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Аналіз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великих баз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пошук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трендів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закономірностей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виділення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геохімічних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аномалій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прогнозу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рудної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мінералізації</a:t>
                      </a: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PCA, 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кластеризація (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k-means, DBSCAN), 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нейронні мережі, 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t-SNE, UMAP</a:t>
                      </a:r>
                      <a:endParaRPr lang="uk-UA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211709"/>
                  </a:ext>
                </a:extLst>
              </a:tr>
              <a:tr h="9617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Прогнозування умов утворення мінералів (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P–T 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умови). Алгоритми </a:t>
                      </a:r>
                      <a:r>
                        <a:rPr lang="uk-UA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вчаться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базах даних мінеральних складів, щоб передбачати: температуру кристалізації, тиск утворення, склад флюїдів.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 Forest, SVM, CNN</a:t>
                      </a:r>
                    </a:p>
                    <a:p>
                      <a:pPr>
                        <a:buNone/>
                      </a:pPr>
                      <a:endParaRPr lang="uk-UA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830418"/>
                  </a:ext>
                </a:extLst>
              </a:tr>
              <a:tr h="10857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Прогнозування фазових </a:t>
                      </a:r>
                      <a:r>
                        <a:rPr lang="uk-UA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рівноваг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моделювання еволюції </a:t>
                      </a:r>
                      <a:r>
                        <a:rPr lang="uk-UA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магм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Замість класичного термодинамічного моделювання (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MELTS, </a:t>
                      </a:r>
                      <a:r>
                        <a:rPr lang="en-AU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Perple_X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нейронні мережі можуть швидше </a:t>
                      </a:r>
                      <a:r>
                        <a:rPr lang="uk-UA" sz="1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прогнозувати:які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мінерали будуть стабільними при певних умовах</a:t>
                      </a: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k-UA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послідовність кристалізації.</a:t>
                      </a: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 Forest, SVM, CNN</a:t>
                      </a:r>
                    </a:p>
                    <a:p>
                      <a:pPr>
                        <a:buNone/>
                      </a:pPr>
                      <a:endParaRPr lang="en-AU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7" marR="69767" marT="34883" marB="34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29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27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C8C167-30BD-412D-67C1-054398F8E16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34434" y="1259417"/>
            <a:ext cx="11275483" cy="5164667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uk-UA" sz="1667" b="1" dirty="0">
                <a:solidFill>
                  <a:schemeClr val="bg1"/>
                </a:solidFill>
              </a:rPr>
              <a:t>Загальні огляди про ШІ в </a:t>
            </a:r>
            <a:r>
              <a:rPr lang="uk-UA" sz="1667" b="1" dirty="0" err="1">
                <a:solidFill>
                  <a:schemeClr val="bg1"/>
                </a:solidFill>
              </a:rPr>
              <a:t>геонауках</a:t>
            </a:r>
            <a:r>
              <a:rPr lang="uk-UA" sz="1667" b="1" dirty="0">
                <a:solidFill>
                  <a:schemeClr val="bg1"/>
                </a:solidFill>
              </a:rPr>
              <a:t>: огляд прогресу застосування </a:t>
            </a:r>
            <a:r>
              <a:rPr lang="en-AU" sz="1667" b="1" dirty="0">
                <a:solidFill>
                  <a:schemeClr val="bg1"/>
                </a:solidFill>
              </a:rPr>
              <a:t>ML/DL </a:t>
            </a:r>
            <a:r>
              <a:rPr lang="uk-UA" sz="1667" b="1" dirty="0">
                <a:solidFill>
                  <a:schemeClr val="bg1"/>
                </a:solidFill>
              </a:rPr>
              <a:t>у </a:t>
            </a:r>
            <a:r>
              <a:rPr lang="uk-UA" sz="1667" b="1" dirty="0" err="1">
                <a:solidFill>
                  <a:schemeClr val="bg1"/>
                </a:solidFill>
              </a:rPr>
              <a:t>геонауках</a:t>
            </a:r>
            <a:r>
              <a:rPr lang="uk-UA" sz="1667" b="1" dirty="0">
                <a:solidFill>
                  <a:schemeClr val="bg1"/>
                </a:solidFill>
              </a:rPr>
              <a:t>, обговорюються питання відтворюваності, </a:t>
            </a:r>
            <a:r>
              <a:rPr lang="uk-UA" sz="1667" b="1" dirty="0" err="1">
                <a:solidFill>
                  <a:schemeClr val="bg1"/>
                </a:solidFill>
              </a:rPr>
              <a:t>інтерпретованості</a:t>
            </a:r>
            <a:r>
              <a:rPr lang="uk-UA" sz="1667" b="1" dirty="0">
                <a:solidFill>
                  <a:schemeClr val="bg1"/>
                </a:solidFill>
              </a:rPr>
              <a:t> та поєднання фізичних моделей з даними (</a:t>
            </a:r>
            <a:r>
              <a:rPr lang="en-AU" sz="1667" b="1" dirty="0">
                <a:solidFill>
                  <a:schemeClr val="bg1"/>
                </a:solidFill>
              </a:rPr>
              <a:t>physics‑informed ML).</a:t>
            </a:r>
            <a:r>
              <a:rPr lang="uk-UA" sz="1667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Zhao T. (2024). "Artificial intelligence for geoscience: Progress, challenges, and opportunities." </a:t>
            </a:r>
            <a:r>
              <a:rPr lang="uk-UA" sz="1667" i="1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Editorial (2024). "Advancing geoscience with AI." Nature Geoscience.</a:t>
            </a:r>
            <a:endParaRPr lang="uk-UA" sz="1667" i="1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uk-UA" sz="1667" b="1" dirty="0">
                <a:solidFill>
                  <a:schemeClr val="bg1"/>
                </a:solidFill>
              </a:rPr>
              <a:t>Геохімія: обробка великих баз геохімічних даних, класифікація порід, виявлення аномалій, інтеграція із спектральними даними та прискорення геохімічних симуляцій. </a:t>
            </a:r>
            <a:r>
              <a:rPr lang="en-AU" sz="1667" i="1" dirty="0">
                <a:solidFill>
                  <a:schemeClr val="bg1"/>
                </a:solidFill>
              </a:rPr>
              <a:t>He Y. (2022). "A review of machine learning in geochemistry…"  </a:t>
            </a:r>
            <a:r>
              <a:rPr lang="en-AU" sz="1667" i="1" dirty="0" err="1">
                <a:solidFill>
                  <a:schemeClr val="bg1"/>
                </a:solidFill>
              </a:rPr>
              <a:t>Prasianakis</a:t>
            </a:r>
            <a:r>
              <a:rPr lang="en-AU" sz="1667" i="1" dirty="0">
                <a:solidFill>
                  <a:schemeClr val="bg1"/>
                </a:solidFill>
              </a:rPr>
              <a:t> N.I. (2025). "Geochemistry and machine learning: methods and benchmarking." Zhou S. (2025). "Uncover implicit associations among geochemical elements…" Zhang N. (2025). "Geochemical-integrated ML for Cd speciation in topsoils."</a:t>
            </a:r>
            <a:r>
              <a:rPr lang="uk-UA" sz="1667" i="1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Mini-Review (2025). "Machine-learning in petroleum molecular geochemistry" </a:t>
            </a:r>
            <a:r>
              <a:rPr lang="en-AU" sz="1667" b="1" dirty="0">
                <a:solidFill>
                  <a:schemeClr val="bg1"/>
                </a:solidFill>
              </a:rPr>
              <a:t>(ACS).</a:t>
            </a:r>
          </a:p>
          <a:p>
            <a:pPr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uk-UA" sz="1667" b="1" dirty="0">
                <a:solidFill>
                  <a:schemeClr val="bg1"/>
                </a:solidFill>
              </a:rPr>
              <a:t> Мінералогія та петрографія: автоматизація розпізнавання мінералів у тонких шліфах, сегментація фаз, використання </a:t>
            </a:r>
            <a:r>
              <a:rPr lang="uk-UA" sz="1667" b="1" dirty="0" err="1">
                <a:solidFill>
                  <a:schemeClr val="bg1"/>
                </a:solidFill>
              </a:rPr>
              <a:t>гіперспектральних</a:t>
            </a:r>
            <a:r>
              <a:rPr lang="uk-UA" sz="1667" b="1" dirty="0">
                <a:solidFill>
                  <a:schemeClr val="bg1"/>
                </a:solidFill>
              </a:rPr>
              <a:t> і </a:t>
            </a:r>
            <a:r>
              <a:rPr lang="uk-UA" sz="1667" b="1" dirty="0" err="1">
                <a:solidFill>
                  <a:schemeClr val="bg1"/>
                </a:solidFill>
              </a:rPr>
              <a:t>мікрофотографічних</a:t>
            </a:r>
            <a:r>
              <a:rPr lang="uk-UA" sz="1667" b="1" dirty="0">
                <a:solidFill>
                  <a:schemeClr val="bg1"/>
                </a:solidFill>
              </a:rPr>
              <a:t> даних; </a:t>
            </a:r>
            <a:r>
              <a:rPr lang="en-AU" sz="1667" b="1" dirty="0">
                <a:solidFill>
                  <a:schemeClr val="bg1"/>
                </a:solidFill>
              </a:rPr>
              <a:t>few-shot </a:t>
            </a:r>
            <a:r>
              <a:rPr lang="uk-UA" sz="1667" b="1" dirty="0">
                <a:solidFill>
                  <a:schemeClr val="bg1"/>
                </a:solidFill>
              </a:rPr>
              <a:t>підходи для малих </a:t>
            </a:r>
            <a:r>
              <a:rPr lang="uk-UA" sz="1667" b="1" dirty="0" err="1">
                <a:solidFill>
                  <a:schemeClr val="bg1"/>
                </a:solidFill>
              </a:rPr>
              <a:t>датасетів</a:t>
            </a:r>
            <a:r>
              <a:rPr lang="uk-UA" sz="1667" b="1" dirty="0">
                <a:solidFill>
                  <a:schemeClr val="bg1"/>
                </a:solidFill>
              </a:rPr>
              <a:t>.</a:t>
            </a:r>
            <a:r>
              <a:rPr lang="uk-UA" sz="1667" i="1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Liu Y. (2023). "Deep learning in digital mineral image classification (2017–2022)."  Morales J. (2025). "Semantic segmentation of minerals in thin sections." Scientific Reports. Wang M. (2025). "Few-shot rock thin-section classification."  </a:t>
            </a:r>
            <a:r>
              <a:rPr lang="en-AU" sz="1667" i="1" dirty="0" err="1">
                <a:solidFill>
                  <a:schemeClr val="bg1"/>
                </a:solidFill>
              </a:rPr>
              <a:t>Külekçi</a:t>
            </a:r>
            <a:r>
              <a:rPr lang="en-AU" sz="1667" i="1" dirty="0">
                <a:solidFill>
                  <a:schemeClr val="bg1"/>
                </a:solidFill>
              </a:rPr>
              <a:t> G. (2025). "Automated quartz identification via DL + hyperspectral imaging."  * </a:t>
            </a:r>
            <a:r>
              <a:rPr lang="en-AU" sz="1667" i="1" dirty="0" err="1">
                <a:solidFill>
                  <a:schemeClr val="bg1"/>
                </a:solidFill>
              </a:rPr>
              <a:t>Dell’Aversana</a:t>
            </a:r>
            <a:r>
              <a:rPr lang="en-AU" sz="1667" i="1" dirty="0">
                <a:solidFill>
                  <a:schemeClr val="bg1"/>
                </a:solidFill>
              </a:rPr>
              <a:t> P. (2023). "Integrated DL framework for mineral classification." Minerals.</a:t>
            </a:r>
          </a:p>
          <a:p>
            <a:pPr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uk-UA" sz="1667" b="1" dirty="0">
                <a:solidFill>
                  <a:schemeClr val="bg1"/>
                </a:solidFill>
              </a:rPr>
              <a:t>Геофізика (сейсморозвідка, сейсмологія) : автоматичне виділення фаз у сейсмічних даних, покращення співвідношення сигнал/шум, інверсія для отримання властивостей середовища, фундаментальні моделі для геофізики.</a:t>
            </a:r>
            <a:r>
              <a:rPr lang="uk-UA" sz="1667" i="1" dirty="0">
                <a:solidFill>
                  <a:schemeClr val="bg1"/>
                </a:solidFill>
              </a:rPr>
              <a:t> "</a:t>
            </a:r>
            <a:r>
              <a:rPr lang="en-AU" sz="1667" i="1" dirty="0">
                <a:solidFill>
                  <a:schemeClr val="bg1"/>
                </a:solidFill>
              </a:rPr>
              <a:t>Machine learning for seismic exploration: Where are we now?" (Geophysics, 2024). Sheng H. (2025). "Seismic foundation model…" </a:t>
            </a:r>
            <a:r>
              <a:rPr lang="en-AU" sz="1667" i="1" dirty="0" err="1">
                <a:solidFill>
                  <a:schemeClr val="bg1"/>
                </a:solidFill>
              </a:rPr>
              <a:t>AlGharbi</a:t>
            </a:r>
            <a:r>
              <a:rPr lang="en-AU" sz="1667" i="1" dirty="0">
                <a:solidFill>
                  <a:schemeClr val="bg1"/>
                </a:solidFill>
              </a:rPr>
              <a:t> W.M. (2025). </a:t>
            </a:r>
            <a:endParaRPr lang="uk-UA" sz="1667" i="1" dirty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F8877C-DC8D-6AC6-8ECD-977A92B5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4183"/>
            <a:ext cx="10972500" cy="1144800"/>
          </a:xfrm>
        </p:spPr>
        <p:txBody>
          <a:bodyPr/>
          <a:lstStyle/>
          <a:p>
            <a:pPr algn="ctr"/>
            <a:r>
              <a:rPr lang="ru-RU" sz="3333" b="1" dirty="0" err="1">
                <a:solidFill>
                  <a:schemeClr val="bg1"/>
                </a:solidFill>
              </a:rPr>
              <a:t>Використання</a:t>
            </a:r>
            <a:r>
              <a:rPr lang="ru-RU" sz="3333" b="1" dirty="0">
                <a:solidFill>
                  <a:schemeClr val="bg1"/>
                </a:solidFill>
              </a:rPr>
              <a:t> штучного </a:t>
            </a:r>
            <a:r>
              <a:rPr lang="ru-RU" sz="3333" b="1" dirty="0" err="1">
                <a:solidFill>
                  <a:schemeClr val="bg1"/>
                </a:solidFill>
              </a:rPr>
              <a:t>інтелекту</a:t>
            </a:r>
            <a:r>
              <a:rPr lang="ru-RU" sz="3333" b="1" dirty="0">
                <a:solidFill>
                  <a:schemeClr val="bg1"/>
                </a:solidFill>
              </a:rPr>
              <a:t> в </a:t>
            </a:r>
            <a:r>
              <a:rPr lang="ru-RU" sz="3333" b="1" dirty="0" err="1">
                <a:solidFill>
                  <a:schemeClr val="bg1"/>
                </a:solidFill>
              </a:rPr>
              <a:t>геологічних</a:t>
            </a:r>
            <a:r>
              <a:rPr lang="ru-RU" sz="3333" b="1" dirty="0">
                <a:solidFill>
                  <a:schemeClr val="bg1"/>
                </a:solidFill>
              </a:rPr>
              <a:t> науках: 2022–2025</a:t>
            </a:r>
            <a:br>
              <a:rPr lang="uk-UA" sz="3333" b="1" dirty="0">
                <a:solidFill>
                  <a:schemeClr val="bg1"/>
                </a:solidFill>
              </a:rPr>
            </a:br>
            <a:endParaRPr lang="uk-UA" sz="3333" b="1" dirty="0"/>
          </a:p>
        </p:txBody>
      </p:sp>
    </p:spTree>
    <p:extLst>
      <p:ext uri="{BB962C8B-B14F-4D97-AF65-F5344CB8AC3E}">
        <p14:creationId xmlns:p14="http://schemas.microsoft.com/office/powerpoint/2010/main" val="219925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1135A-92D0-2CAF-29FA-DFA50714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9792-9CFB-98E4-32D2-D60BDADDF8D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61434" y="1266034"/>
            <a:ext cx="11275483" cy="4851133"/>
          </a:xfrm>
        </p:spPr>
        <p:txBody>
          <a:bodyPr/>
          <a:lstStyle/>
          <a:p>
            <a:pPr marL="285739" indent="-285739"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uk-UA" sz="1667" b="1" dirty="0" err="1">
                <a:solidFill>
                  <a:schemeClr val="bg1"/>
                </a:solidFill>
              </a:rPr>
              <a:t>Геоінформатика</a:t>
            </a:r>
            <a:r>
              <a:rPr lang="uk-UA" sz="1667" b="1" dirty="0">
                <a:solidFill>
                  <a:schemeClr val="bg1"/>
                </a:solidFill>
              </a:rPr>
              <a:t> / </a:t>
            </a:r>
            <a:r>
              <a:rPr lang="en-AU" sz="1667" b="1" dirty="0" err="1">
                <a:solidFill>
                  <a:schemeClr val="bg1"/>
                </a:solidFill>
              </a:rPr>
              <a:t>GeoAI</a:t>
            </a:r>
            <a:r>
              <a:rPr lang="en-AU" sz="1667" b="1" dirty="0">
                <a:solidFill>
                  <a:schemeClr val="bg1"/>
                </a:solidFill>
              </a:rPr>
              <a:t> / </a:t>
            </a:r>
            <a:r>
              <a:rPr lang="uk-UA" sz="1667" b="1" dirty="0">
                <a:solidFill>
                  <a:schemeClr val="bg1"/>
                </a:solidFill>
              </a:rPr>
              <a:t>ДЗЗ: </a:t>
            </a:r>
            <a:r>
              <a:rPr lang="en-AU" sz="1667" b="1" dirty="0">
                <a:solidFill>
                  <a:schemeClr val="bg1"/>
                </a:solidFill>
              </a:rPr>
              <a:t>AI </a:t>
            </a:r>
            <a:r>
              <a:rPr lang="uk-UA" sz="1667" b="1" dirty="0">
                <a:solidFill>
                  <a:schemeClr val="bg1"/>
                </a:solidFill>
              </a:rPr>
              <a:t>для дистанційного зондування, картографії, класифікації покривів, часових рядів </a:t>
            </a:r>
            <a:r>
              <a:rPr lang="en-AU" sz="1667" b="1" dirty="0">
                <a:solidFill>
                  <a:schemeClr val="bg1"/>
                </a:solidFill>
              </a:rPr>
              <a:t>EO; </a:t>
            </a:r>
            <a:r>
              <a:rPr lang="uk-UA" sz="1667" b="1" dirty="0">
                <a:solidFill>
                  <a:schemeClr val="bg1"/>
                </a:solidFill>
              </a:rPr>
              <a:t>питання </a:t>
            </a:r>
            <a:r>
              <a:rPr lang="uk-UA" sz="1667" b="1" dirty="0" err="1">
                <a:solidFill>
                  <a:schemeClr val="bg1"/>
                </a:solidFill>
              </a:rPr>
              <a:t>інтерпретованості</a:t>
            </a:r>
            <a:r>
              <a:rPr lang="uk-UA" sz="1667" b="1" dirty="0">
                <a:solidFill>
                  <a:schemeClr val="bg1"/>
                </a:solidFill>
              </a:rPr>
              <a:t> та надійності моделей. </a:t>
            </a:r>
            <a:r>
              <a:rPr lang="en-US" sz="1667" b="1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Li W. (2025). "Artificial Intelligence in Earth Science: A </a:t>
            </a:r>
            <a:r>
              <a:rPr lang="en-AU" sz="1667" i="1" dirty="0" err="1">
                <a:solidFill>
                  <a:schemeClr val="bg1"/>
                </a:solidFill>
              </a:rPr>
              <a:t>GeoAI</a:t>
            </a:r>
            <a:r>
              <a:rPr lang="en-AU" sz="1667" i="1" dirty="0">
                <a:solidFill>
                  <a:schemeClr val="bg1"/>
                </a:solidFill>
              </a:rPr>
              <a:t> Perspective." AGU.  Li W. (2024). "</a:t>
            </a:r>
            <a:r>
              <a:rPr lang="en-AU" sz="1667" i="1" dirty="0" err="1">
                <a:solidFill>
                  <a:schemeClr val="bg1"/>
                </a:solidFill>
              </a:rPr>
              <a:t>GeoAI</a:t>
            </a:r>
            <a:r>
              <a:rPr lang="en-AU" sz="1667" i="1" dirty="0">
                <a:solidFill>
                  <a:schemeClr val="bg1"/>
                </a:solidFill>
              </a:rPr>
              <a:t> for Science and the Science of </a:t>
            </a:r>
            <a:r>
              <a:rPr lang="en-AU" sz="1667" i="1" dirty="0" err="1">
                <a:solidFill>
                  <a:schemeClr val="bg1"/>
                </a:solidFill>
              </a:rPr>
              <a:t>GeoAI</a:t>
            </a:r>
            <a:r>
              <a:rPr lang="en-AU" sz="1667" i="1" dirty="0">
                <a:solidFill>
                  <a:schemeClr val="bg1"/>
                </a:solidFill>
              </a:rPr>
              <a:t>." JOSIS. Janga B. (2023). "Practical AI for Remote Sensing." Remote Sensing. Sharifi A. (2024). "Utilizing </a:t>
            </a:r>
            <a:r>
              <a:rPr lang="en-AU" sz="1667" i="1" dirty="0" err="1">
                <a:solidFill>
                  <a:schemeClr val="bg1"/>
                </a:solidFill>
              </a:rPr>
              <a:t>GeoAI</a:t>
            </a:r>
            <a:r>
              <a:rPr lang="en-AU" sz="1667" i="1" dirty="0">
                <a:solidFill>
                  <a:schemeClr val="bg1"/>
                </a:solidFill>
              </a:rPr>
              <a:t> for remote sensing." Environ. Earth Sci. Mai G. (2025). "Towards the next generation of </a:t>
            </a:r>
            <a:r>
              <a:rPr lang="en-AU" sz="1667" i="1" dirty="0" err="1">
                <a:solidFill>
                  <a:schemeClr val="bg1"/>
                </a:solidFill>
              </a:rPr>
              <a:t>GeoAI</a:t>
            </a:r>
            <a:r>
              <a:rPr lang="en-AU" sz="1667" i="1" dirty="0">
                <a:solidFill>
                  <a:schemeClr val="bg1"/>
                </a:solidFill>
              </a:rPr>
              <a:t>." Computers, Environment and Urban Systems.</a:t>
            </a:r>
          </a:p>
          <a:p>
            <a:pPr marL="285739" indent="-285739"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uk-UA" sz="1667" b="1" dirty="0">
                <a:solidFill>
                  <a:schemeClr val="bg1"/>
                </a:solidFill>
              </a:rPr>
              <a:t>Гідрогеологія / гідрологія: прогноз рівнів ґрунтових вод, моделювання руху підземних вод, оцінка якості, застосування </a:t>
            </a:r>
            <a:r>
              <a:rPr lang="en-AU" sz="1667" b="1" dirty="0">
                <a:solidFill>
                  <a:schemeClr val="bg1"/>
                </a:solidFill>
              </a:rPr>
              <a:t>XAI </a:t>
            </a:r>
            <a:r>
              <a:rPr lang="uk-UA" sz="1667" b="1" dirty="0">
                <a:solidFill>
                  <a:schemeClr val="bg1"/>
                </a:solidFill>
              </a:rPr>
              <a:t>для інтерпретованих оцінок підсумків.</a:t>
            </a:r>
            <a:r>
              <a:rPr lang="en-US" sz="1667" i="1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Maity R. (2024). "Revolutionizing the future of hydrological science."  </a:t>
            </a:r>
            <a:r>
              <a:rPr lang="en-AU" sz="1667" i="1" dirty="0" err="1">
                <a:solidFill>
                  <a:schemeClr val="bg1"/>
                </a:solidFill>
              </a:rPr>
              <a:t>Dhapre</a:t>
            </a:r>
            <a:r>
              <a:rPr lang="en-AU" sz="1667" i="1" dirty="0">
                <a:solidFill>
                  <a:schemeClr val="bg1"/>
                </a:solidFill>
              </a:rPr>
              <a:t> M. (2025). "Systematic review of ML in groundwater monitoring."  Haggerty R. (2023). "ML in groundwater quality assessment." Water Research.  Boo K.B.W. (2024). "Groundwater level forecasting review (2017–2023)."  Jung H. (2024). "Can </a:t>
            </a:r>
            <a:r>
              <a:rPr lang="en-AU" sz="1667" i="1" dirty="0" err="1">
                <a:solidFill>
                  <a:schemeClr val="bg1"/>
                </a:solidFill>
              </a:rPr>
              <a:t>eXplainable</a:t>
            </a:r>
            <a:r>
              <a:rPr lang="en-AU" sz="1667" i="1" dirty="0">
                <a:solidFill>
                  <a:schemeClr val="bg1"/>
                </a:solidFill>
              </a:rPr>
              <a:t> AI help groundwater recharge estimates?" WRR. </a:t>
            </a:r>
          </a:p>
          <a:p>
            <a:pPr marL="285739" indent="-285739" algn="just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uk-UA" sz="1667" b="1" dirty="0">
                <a:solidFill>
                  <a:schemeClr val="bg1"/>
                </a:solidFill>
              </a:rPr>
              <a:t>Пошук родовищ та прикладні кейси: комбіновані </a:t>
            </a:r>
            <a:r>
              <a:rPr lang="en-AU" sz="1667" b="1" dirty="0">
                <a:solidFill>
                  <a:schemeClr val="bg1"/>
                </a:solidFill>
              </a:rPr>
              <a:t>ML/</a:t>
            </a:r>
            <a:r>
              <a:rPr lang="en-AU" sz="1667" b="1" dirty="0" err="1">
                <a:solidFill>
                  <a:schemeClr val="bg1"/>
                </a:solidFill>
              </a:rPr>
              <a:t>GeoAI</a:t>
            </a:r>
            <a:r>
              <a:rPr lang="en-AU" sz="1667" b="1" dirty="0">
                <a:solidFill>
                  <a:schemeClr val="bg1"/>
                </a:solidFill>
              </a:rPr>
              <a:t>-</a:t>
            </a:r>
            <a:r>
              <a:rPr lang="uk-UA" sz="1667" b="1" dirty="0">
                <a:solidFill>
                  <a:schemeClr val="bg1"/>
                </a:solidFill>
              </a:rPr>
              <a:t>підходи для </a:t>
            </a:r>
            <a:r>
              <a:rPr lang="uk-UA" sz="1667" b="1" dirty="0" err="1">
                <a:solidFill>
                  <a:schemeClr val="bg1"/>
                </a:solidFill>
              </a:rPr>
              <a:t>пріоритетизації</a:t>
            </a:r>
            <a:r>
              <a:rPr lang="uk-UA" sz="1667" b="1" dirty="0">
                <a:solidFill>
                  <a:schemeClr val="bg1"/>
                </a:solidFill>
              </a:rPr>
              <a:t> цільових ділянок, інтеграція геохімії, геофізики, ДЗЗ і структурних даних; індустріальні кейси </a:t>
            </a:r>
            <a:r>
              <a:rPr lang="en-AU" sz="1667" b="1" dirty="0" err="1">
                <a:solidFill>
                  <a:schemeClr val="bg1"/>
                </a:solidFill>
              </a:rPr>
              <a:t>GeoAI</a:t>
            </a:r>
            <a:r>
              <a:rPr lang="en-AU" sz="1667" b="1" dirty="0">
                <a:solidFill>
                  <a:schemeClr val="bg1"/>
                </a:solidFill>
              </a:rPr>
              <a:t>-</a:t>
            </a:r>
            <a:r>
              <a:rPr lang="uk-UA" sz="1667" b="1" dirty="0">
                <a:solidFill>
                  <a:schemeClr val="bg1"/>
                </a:solidFill>
              </a:rPr>
              <a:t>компаній.</a:t>
            </a:r>
            <a:r>
              <a:rPr lang="uk-UA" sz="1667" i="1" dirty="0">
                <a:solidFill>
                  <a:schemeClr val="bg1"/>
                </a:solidFill>
              </a:rPr>
              <a:t> </a:t>
            </a:r>
            <a:r>
              <a:rPr lang="en-AU" sz="1667" i="1" dirty="0">
                <a:solidFill>
                  <a:schemeClr val="bg1"/>
                </a:solidFill>
              </a:rPr>
              <a:t>Yang F. (2024). "Artificial intelligence for mineral exploration: A review and outlook." Earth-Science Reviews. Accenture (2025). "From Explore to Ore" (industry report). </a:t>
            </a:r>
            <a:endParaRPr lang="uk-UA" sz="1667" i="1" dirty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6E6FC6-9947-EA6C-618B-A51C07C9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9350"/>
            <a:ext cx="10972500" cy="1144800"/>
          </a:xfrm>
        </p:spPr>
        <p:txBody>
          <a:bodyPr/>
          <a:lstStyle/>
          <a:p>
            <a:pPr algn="ctr"/>
            <a:r>
              <a:rPr lang="ru-RU" sz="3333" b="1" dirty="0" err="1">
                <a:solidFill>
                  <a:schemeClr val="bg1"/>
                </a:solidFill>
              </a:rPr>
              <a:t>Використання</a:t>
            </a:r>
            <a:r>
              <a:rPr lang="ru-RU" sz="3333" b="1" dirty="0">
                <a:solidFill>
                  <a:schemeClr val="bg1"/>
                </a:solidFill>
              </a:rPr>
              <a:t> штучного </a:t>
            </a:r>
            <a:r>
              <a:rPr lang="ru-RU" sz="3333" b="1" dirty="0" err="1">
                <a:solidFill>
                  <a:schemeClr val="bg1"/>
                </a:solidFill>
              </a:rPr>
              <a:t>інтелекту</a:t>
            </a:r>
            <a:r>
              <a:rPr lang="ru-RU" sz="3333" b="1" dirty="0">
                <a:solidFill>
                  <a:schemeClr val="bg1"/>
                </a:solidFill>
              </a:rPr>
              <a:t> в </a:t>
            </a:r>
            <a:r>
              <a:rPr lang="ru-RU" sz="3333" b="1" dirty="0" err="1">
                <a:solidFill>
                  <a:schemeClr val="bg1"/>
                </a:solidFill>
              </a:rPr>
              <a:t>геологічних</a:t>
            </a:r>
            <a:r>
              <a:rPr lang="ru-RU" sz="3333" b="1" dirty="0">
                <a:solidFill>
                  <a:schemeClr val="bg1"/>
                </a:solidFill>
              </a:rPr>
              <a:t> науках: 2022–2025</a:t>
            </a:r>
            <a:br>
              <a:rPr lang="uk-UA" sz="3333" b="1" dirty="0">
                <a:solidFill>
                  <a:schemeClr val="bg1"/>
                </a:solidFill>
              </a:rPr>
            </a:br>
            <a:endParaRPr lang="uk-UA" sz="3333" b="1" dirty="0"/>
          </a:p>
        </p:txBody>
      </p:sp>
    </p:spTree>
    <p:extLst>
      <p:ext uri="{BB962C8B-B14F-4D97-AF65-F5344CB8AC3E}">
        <p14:creationId xmlns:p14="http://schemas.microsoft.com/office/powerpoint/2010/main" val="243810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2008</Words>
  <Application>Microsoft Office PowerPoint</Application>
  <PresentationFormat>Широкий екран</PresentationFormat>
  <Paragraphs>161</Paragraphs>
  <Slides>17</Slides>
  <Notes>12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7" baseType="lpstr">
      <vt:lpstr>Aptos</vt:lpstr>
      <vt:lpstr>Aptos Display</vt:lpstr>
      <vt:lpstr>Arial</vt:lpstr>
      <vt:lpstr>Bitter</vt:lpstr>
      <vt:lpstr>DM Sans Medium</vt:lpstr>
      <vt:lpstr>Inter</vt:lpstr>
      <vt:lpstr>Outfit Bold</vt:lpstr>
      <vt:lpstr>Symbol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Використання штучного інтелекту в геології</vt:lpstr>
      <vt:lpstr>Використання штучного інтелекту в геологічних науках: 2022–2025 </vt:lpstr>
      <vt:lpstr>Використання штучного інтелекту в геологічних науках: 2022–2025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Semeniv Oleh</dc:creator>
  <cp:lastModifiedBy>Semeniv Oleh</cp:lastModifiedBy>
  <cp:revision>2</cp:revision>
  <dcterms:created xsi:type="dcterms:W3CDTF">2025-09-23T08:34:28Z</dcterms:created>
  <dcterms:modified xsi:type="dcterms:W3CDTF">2025-09-23T08:53:24Z</dcterms:modified>
</cp:coreProperties>
</file>